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Comic Sans MS" panose="030F0702030302020204" pitchFamily="66" charset="0"/>
      <p:regular r:id="rId14"/>
      <p:bold r:id="rId15"/>
      <p:italic r:id="rId16"/>
      <p:boldItalic r:id="rId17"/>
    </p:embeddedFont>
    <p:embeddedFont>
      <p:font typeface="Lato" panose="020F0502020204030203" pitchFamily="34" charset="0"/>
      <p:regular r:id="rId18"/>
      <p:bold r:id="rId19"/>
      <p:italic r:id="rId20"/>
      <p:boldItalic r:id="rId21"/>
    </p:embeddedFont>
    <p:embeddedFont>
      <p:font typeface="Maven Pro" panose="020B0604020202020204" charset="0"/>
      <p:regular r:id="rId22"/>
      <p:bold r:id="rId23"/>
    </p:embeddedFont>
    <p:embeddedFont>
      <p:font typeface="Raleway" panose="020B0604020202020204" pitchFamily="2" charset="0"/>
      <p:regular r:id="rId24"/>
      <p:bold r:id="rId25"/>
      <p:italic r:id="rId26"/>
      <p:boldItalic r:id="rId27"/>
    </p:embeddedFont>
    <p:embeddedFont>
      <p:font typeface="Roboto" panose="02000000000000000000" pitchFamily="2"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0" d="100"/>
          <a:sy n="70" d="100"/>
        </p:scale>
        <p:origin x="1386" y="4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ableStyles" Target="tableStyles.xml"/></Relationships>
</file>

<file path=ppt/media/image1.jpg>
</file>

<file path=ppt/media/image10.png>
</file>

<file path=ppt/media/image11.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e5990bad49_4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e5990bad49_4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e5990bad49_5_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e5990bad49_5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e5990bad4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e5990bad4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e5990bad49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e5990bad49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e5990bad49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e5990bad4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e5990bad49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e5990bad49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e5990bad49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e5990bad49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e5990bad4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e5990bad4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5990bad49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5990bad49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e5990bad49_4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e5990bad49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0"/>
              </a:spcBef>
              <a:spcAft>
                <a:spcPts val="0"/>
              </a:spcAft>
              <a:buClr>
                <a:schemeClr val="lt1"/>
              </a:buClr>
              <a:buSzPts val="1100"/>
              <a:buChar char="○"/>
              <a:defRPr>
                <a:solidFill>
                  <a:schemeClr val="lt1"/>
                </a:solidFill>
              </a:defRPr>
            </a:lvl2pPr>
            <a:lvl3pPr marL="1371600" lvl="2" indent="-298450" rtl="0">
              <a:spcBef>
                <a:spcPts val="0"/>
              </a:spcBef>
              <a:spcAft>
                <a:spcPts val="0"/>
              </a:spcAft>
              <a:buClr>
                <a:schemeClr val="lt1"/>
              </a:buClr>
              <a:buSzPts val="1100"/>
              <a:buChar char="■"/>
              <a:defRPr>
                <a:solidFill>
                  <a:schemeClr val="lt1"/>
                </a:solidFill>
              </a:defRPr>
            </a:lvl3pPr>
            <a:lvl4pPr marL="1828800" lvl="3" indent="-298450" rtl="0">
              <a:spcBef>
                <a:spcPts val="0"/>
              </a:spcBef>
              <a:spcAft>
                <a:spcPts val="0"/>
              </a:spcAft>
              <a:buClr>
                <a:schemeClr val="lt1"/>
              </a:buClr>
              <a:buSzPts val="1100"/>
              <a:buChar char="●"/>
              <a:defRPr>
                <a:solidFill>
                  <a:schemeClr val="lt1"/>
                </a:solidFill>
              </a:defRPr>
            </a:lvl4pPr>
            <a:lvl5pPr marL="2286000" lvl="4" indent="-298450" rtl="0">
              <a:spcBef>
                <a:spcPts val="0"/>
              </a:spcBef>
              <a:spcAft>
                <a:spcPts val="0"/>
              </a:spcAft>
              <a:buClr>
                <a:schemeClr val="lt1"/>
              </a:buClr>
              <a:buSzPts val="1100"/>
              <a:buChar char="○"/>
              <a:defRPr>
                <a:solidFill>
                  <a:schemeClr val="lt1"/>
                </a:solidFill>
              </a:defRPr>
            </a:lvl5pPr>
            <a:lvl6pPr marL="2743200" lvl="5" indent="-298450" rtl="0">
              <a:spcBef>
                <a:spcPts val="0"/>
              </a:spcBef>
              <a:spcAft>
                <a:spcPts val="0"/>
              </a:spcAft>
              <a:buClr>
                <a:schemeClr val="lt1"/>
              </a:buClr>
              <a:buSzPts val="1100"/>
              <a:buChar char="■"/>
              <a:defRPr>
                <a:solidFill>
                  <a:schemeClr val="lt1"/>
                </a:solidFill>
              </a:defRPr>
            </a:lvl6pPr>
            <a:lvl7pPr marL="3200400" lvl="6" indent="-298450" rtl="0">
              <a:spcBef>
                <a:spcPts val="0"/>
              </a:spcBef>
              <a:spcAft>
                <a:spcPts val="0"/>
              </a:spcAft>
              <a:buClr>
                <a:schemeClr val="lt1"/>
              </a:buClr>
              <a:buSzPts val="1100"/>
              <a:buChar char="●"/>
              <a:defRPr>
                <a:solidFill>
                  <a:schemeClr val="lt1"/>
                </a:solidFill>
              </a:defRPr>
            </a:lvl7pPr>
            <a:lvl8pPr marL="3657600" lvl="7" indent="-298450" rtl="0">
              <a:spcBef>
                <a:spcPts val="0"/>
              </a:spcBef>
              <a:spcAft>
                <a:spcPts val="0"/>
              </a:spcAft>
              <a:buClr>
                <a:schemeClr val="lt1"/>
              </a:buClr>
              <a:buSzPts val="1100"/>
              <a:buChar char="○"/>
              <a:defRPr>
                <a:solidFill>
                  <a:schemeClr val="lt1"/>
                </a:solidFill>
              </a:defRPr>
            </a:lvl8pPr>
            <a:lvl9pPr marL="4114800" lvl="8" indent="-298450" rtl="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46" name="Google Shape;46;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d"/>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rt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id"/>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399900" y="1483100"/>
            <a:ext cx="8344200" cy="818400"/>
          </a:xfrm>
          <a:prstGeom prst="rect">
            <a:avLst/>
          </a:prstGeom>
        </p:spPr>
        <p:txBody>
          <a:bodyPr spcFirstLastPara="1" wrap="square" lIns="91425" tIns="91425" rIns="91425" bIns="91425" anchor="t" anchorCtr="0">
            <a:normAutofit fontScale="90000"/>
          </a:bodyPr>
          <a:lstStyle/>
          <a:p>
            <a:pPr marL="0" marR="0" lvl="0" indent="0" algn="ctr" rtl="0">
              <a:lnSpc>
                <a:spcPct val="100000"/>
              </a:lnSpc>
              <a:spcBef>
                <a:spcPts val="0"/>
              </a:spcBef>
              <a:spcAft>
                <a:spcPts val="0"/>
              </a:spcAft>
              <a:buNone/>
            </a:pPr>
            <a:r>
              <a:rPr lang="id"/>
              <a:t>Peristiwa PKI dan PRRI Permesta</a:t>
            </a:r>
            <a:endParaRPr/>
          </a:p>
        </p:txBody>
      </p:sp>
      <p:sp>
        <p:nvSpPr>
          <p:cNvPr id="87" name="Google Shape;87;p13"/>
          <p:cNvSpPr txBox="1">
            <a:spLocks noGrp="1"/>
          </p:cNvSpPr>
          <p:nvPr>
            <p:ph type="subTitle" idx="1"/>
          </p:nvPr>
        </p:nvSpPr>
        <p:spPr>
          <a:xfrm>
            <a:off x="735925" y="2733125"/>
            <a:ext cx="8520600" cy="22110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id" b="1">
                <a:solidFill>
                  <a:srgbClr val="202124"/>
                </a:solidFill>
                <a:latin typeface="Maven Pro"/>
                <a:ea typeface="Maven Pro"/>
                <a:cs typeface="Maven Pro"/>
                <a:sym typeface="Maven Pro"/>
              </a:rPr>
              <a:t>XII MIPA 1:</a:t>
            </a:r>
            <a:br>
              <a:rPr lang="id" b="1">
                <a:solidFill>
                  <a:srgbClr val="202124"/>
                </a:solidFill>
                <a:latin typeface="Maven Pro"/>
                <a:ea typeface="Maven Pro"/>
                <a:cs typeface="Maven Pro"/>
                <a:sym typeface="Maven Pro"/>
              </a:rPr>
            </a:br>
            <a:r>
              <a:rPr lang="id" b="1">
                <a:solidFill>
                  <a:srgbClr val="202124"/>
                </a:solidFill>
                <a:latin typeface="Maven Pro"/>
                <a:ea typeface="Maven Pro"/>
                <a:cs typeface="Maven Pro"/>
                <a:sym typeface="Maven Pro"/>
              </a:rPr>
              <a:t>Daniel Steven Santoso (10)</a:t>
            </a:r>
            <a:endParaRPr b="1">
              <a:solidFill>
                <a:srgbClr val="202124"/>
              </a:solidFill>
              <a:latin typeface="Maven Pro"/>
              <a:ea typeface="Maven Pro"/>
              <a:cs typeface="Maven Pro"/>
              <a:sym typeface="Maven Pro"/>
            </a:endParaRPr>
          </a:p>
          <a:p>
            <a:pPr marL="0" lvl="0" indent="0" algn="l" rtl="0">
              <a:spcBef>
                <a:spcPts val="0"/>
              </a:spcBef>
              <a:spcAft>
                <a:spcPts val="0"/>
              </a:spcAft>
              <a:buNone/>
            </a:pPr>
            <a:r>
              <a:rPr lang="id" b="1">
                <a:solidFill>
                  <a:srgbClr val="202124"/>
                </a:solidFill>
                <a:latin typeface="Maven Pro"/>
                <a:ea typeface="Maven Pro"/>
                <a:cs typeface="Maven Pro"/>
                <a:sym typeface="Maven Pro"/>
              </a:rPr>
              <a:t>Faiz Isra Rizqie (13)</a:t>
            </a:r>
            <a:br>
              <a:rPr lang="id" b="1">
                <a:solidFill>
                  <a:srgbClr val="202124"/>
                </a:solidFill>
                <a:latin typeface="Maven Pro"/>
                <a:ea typeface="Maven Pro"/>
                <a:cs typeface="Maven Pro"/>
                <a:sym typeface="Maven Pro"/>
              </a:rPr>
            </a:br>
            <a:r>
              <a:rPr lang="id" b="1">
                <a:solidFill>
                  <a:srgbClr val="202124"/>
                </a:solidFill>
                <a:latin typeface="Maven Pro"/>
                <a:ea typeface="Maven Pro"/>
                <a:cs typeface="Maven Pro"/>
                <a:sym typeface="Maven Pro"/>
              </a:rPr>
              <a:t>Nugraha Adhitama (28)</a:t>
            </a:r>
            <a:br>
              <a:rPr lang="id" b="1">
                <a:solidFill>
                  <a:srgbClr val="202124"/>
                </a:solidFill>
                <a:latin typeface="Maven Pro"/>
                <a:ea typeface="Maven Pro"/>
                <a:cs typeface="Maven Pro"/>
                <a:sym typeface="Maven Pro"/>
              </a:rPr>
            </a:br>
            <a:endParaRPr b="1">
              <a:solidFill>
                <a:srgbClr val="202124"/>
              </a:solidFill>
              <a:latin typeface="Maven Pro"/>
              <a:ea typeface="Maven Pro"/>
              <a:cs typeface="Maven Pro"/>
              <a:sym typeface="Maven Pro"/>
            </a:endParaRPr>
          </a:p>
          <a:p>
            <a:pPr marL="0" lvl="0" indent="0" algn="l" rtl="0">
              <a:spcBef>
                <a:spcPts val="0"/>
              </a:spcBef>
              <a:spcAft>
                <a:spcPts val="0"/>
              </a:spcAft>
              <a:buNone/>
            </a:pPr>
            <a:br>
              <a:rPr lang="id" b="1">
                <a:solidFill>
                  <a:srgbClr val="202124"/>
                </a:solidFill>
                <a:latin typeface="Maven Pro"/>
                <a:ea typeface="Maven Pro"/>
                <a:cs typeface="Maven Pro"/>
                <a:sym typeface="Maven Pro"/>
              </a:rPr>
            </a:br>
            <a:r>
              <a:rPr lang="id" b="1">
                <a:solidFill>
                  <a:srgbClr val="202124"/>
                </a:solidFill>
                <a:latin typeface="Maven Pro"/>
                <a:ea typeface="Maven Pro"/>
                <a:cs typeface="Maven Pro"/>
                <a:sym typeface="Maven Pro"/>
              </a:rPr>
              <a:t>XII MIPA 2:</a:t>
            </a:r>
            <a:endParaRPr b="1">
              <a:solidFill>
                <a:srgbClr val="202124"/>
              </a:solidFill>
              <a:latin typeface="Maven Pro"/>
              <a:ea typeface="Maven Pro"/>
              <a:cs typeface="Maven Pro"/>
              <a:sym typeface="Maven Pro"/>
            </a:endParaRPr>
          </a:p>
          <a:p>
            <a:pPr marL="0" lvl="0" indent="0" algn="l" rtl="0">
              <a:spcBef>
                <a:spcPts val="0"/>
              </a:spcBef>
              <a:spcAft>
                <a:spcPts val="0"/>
              </a:spcAft>
              <a:buNone/>
            </a:pPr>
            <a:r>
              <a:rPr lang="id" b="1">
                <a:solidFill>
                  <a:srgbClr val="202124"/>
                </a:solidFill>
                <a:latin typeface="Maven Pro"/>
                <a:ea typeface="Maven Pro"/>
                <a:cs typeface="Maven Pro"/>
                <a:sym typeface="Maven Pro"/>
              </a:rPr>
              <a:t>Kevin Bazli Santoso(16)</a:t>
            </a:r>
            <a:br>
              <a:rPr lang="id" b="1">
                <a:solidFill>
                  <a:srgbClr val="202124"/>
                </a:solidFill>
                <a:latin typeface="Maven Pro"/>
                <a:ea typeface="Maven Pro"/>
                <a:cs typeface="Maven Pro"/>
                <a:sym typeface="Maven Pro"/>
              </a:rPr>
            </a:br>
            <a:r>
              <a:rPr lang="id" b="1">
                <a:solidFill>
                  <a:srgbClr val="202124"/>
                </a:solidFill>
                <a:latin typeface="Maven Pro"/>
                <a:ea typeface="Maven Pro"/>
                <a:cs typeface="Maven Pro"/>
                <a:sym typeface="Maven Pro"/>
              </a:rPr>
              <a:t>Muhammad Dzaky Raditya (20)</a:t>
            </a:r>
            <a:br>
              <a:rPr lang="id" b="1">
                <a:solidFill>
                  <a:srgbClr val="202124"/>
                </a:solidFill>
                <a:latin typeface="Maven Pro"/>
                <a:ea typeface="Maven Pro"/>
                <a:cs typeface="Maven Pro"/>
                <a:sym typeface="Maven Pro"/>
              </a:rPr>
            </a:br>
            <a:endParaRPr b="1">
              <a:solidFill>
                <a:srgbClr val="202124"/>
              </a:solidFill>
              <a:latin typeface="Maven Pro"/>
              <a:ea typeface="Maven Pro"/>
              <a:cs typeface="Maven Pro"/>
              <a:sym typeface="Maven Pro"/>
            </a:endParaRPr>
          </a:p>
          <a:p>
            <a:pPr marL="0" lvl="0" indent="0" algn="l" rtl="0">
              <a:spcBef>
                <a:spcPts val="0"/>
              </a:spcBef>
              <a:spcAft>
                <a:spcPts val="0"/>
              </a:spcAft>
              <a:buNone/>
            </a:pPr>
            <a:endParaRPr/>
          </a:p>
          <a:p>
            <a:pPr marL="0" lvl="0" indent="0" algn="l" rtl="0">
              <a:spcBef>
                <a:spcPts val="0"/>
              </a:spcBef>
              <a:spcAft>
                <a:spcPts val="0"/>
              </a:spcAft>
              <a:buNone/>
            </a:pPr>
            <a:endParaRPr/>
          </a:p>
        </p:txBody>
      </p:sp>
      <p:cxnSp>
        <p:nvCxnSpPr>
          <p:cNvPr id="88" name="Google Shape;88;p13"/>
          <p:cNvCxnSpPr/>
          <p:nvPr/>
        </p:nvCxnSpPr>
        <p:spPr>
          <a:xfrm rot="10800000" flipH="1">
            <a:off x="2190825" y="2473350"/>
            <a:ext cx="4535700" cy="8700"/>
          </a:xfrm>
          <a:prstGeom prst="straightConnector1">
            <a:avLst/>
          </a:prstGeom>
          <a:noFill/>
          <a:ln w="9525" cap="flat" cmpd="sng">
            <a:solidFill>
              <a:schemeClr val="dk2"/>
            </a:solidFill>
            <a:prstDash val="solid"/>
            <a:round/>
            <a:headEnd type="none" w="med" len="med"/>
            <a:tailEnd type="none" w="med" len="med"/>
          </a:ln>
        </p:spPr>
      </p:cxnSp>
      <p:sp>
        <p:nvSpPr>
          <p:cNvPr id="89" name="Google Shape;89;p13"/>
          <p:cNvSpPr txBox="1"/>
          <p:nvPr/>
        </p:nvSpPr>
        <p:spPr>
          <a:xfrm>
            <a:off x="779225" y="883225"/>
            <a:ext cx="1143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1100" b="1">
                <a:latin typeface="Comic Sans MS"/>
                <a:ea typeface="Comic Sans MS"/>
                <a:cs typeface="Comic Sans MS"/>
                <a:sym typeface="Comic Sans MS"/>
              </a:rPr>
              <a:t>SEJARAH</a:t>
            </a:r>
            <a:endParaRPr sz="900" b="1">
              <a:latin typeface="Comic Sans MS"/>
              <a:ea typeface="Comic Sans MS"/>
              <a:cs typeface="Comic Sans MS"/>
              <a:sym typeface="Comic Sans MS"/>
            </a:endParaRPr>
          </a:p>
        </p:txBody>
      </p:sp>
      <p:pic>
        <p:nvPicPr>
          <p:cNvPr id="91" name="Google Shape;91;p13"/>
          <p:cNvPicPr preferRelativeResize="0"/>
          <p:nvPr/>
        </p:nvPicPr>
        <p:blipFill>
          <a:blip r:embed="rId3">
            <a:alphaModFix/>
          </a:blip>
          <a:stretch>
            <a:fillRect/>
          </a:stretch>
        </p:blipFill>
        <p:spPr>
          <a:xfrm rot="-626099">
            <a:off x="7041550" y="3639918"/>
            <a:ext cx="2057525" cy="1371684"/>
          </a:xfrm>
          <a:prstGeom prst="rect">
            <a:avLst/>
          </a:prstGeom>
          <a:noFill/>
          <a:ln>
            <a:noFill/>
          </a:ln>
          <a:effectLst>
            <a:outerShdw blurRad="214313" dist="104775" dir="5400000" algn="bl" rotWithShape="0">
              <a:srgbClr val="000000">
                <a:alpha val="50000"/>
              </a:srgbClr>
            </a:outerShdw>
          </a:effectLst>
        </p:spPr>
      </p:pic>
      <p:sp>
        <p:nvSpPr>
          <p:cNvPr id="93" name="Google Shape;93;p13"/>
          <p:cNvSpPr/>
          <p:nvPr/>
        </p:nvSpPr>
        <p:spPr>
          <a:xfrm rot="-3533319">
            <a:off x="8857071" y="3350569"/>
            <a:ext cx="99864" cy="32048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3"/>
          <p:cNvSpPr/>
          <p:nvPr/>
        </p:nvSpPr>
        <p:spPr>
          <a:xfrm rot="-3602480">
            <a:off x="7177064" y="5017190"/>
            <a:ext cx="99725" cy="32042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3"/>
          <p:cNvSpPr/>
          <p:nvPr/>
        </p:nvSpPr>
        <p:spPr>
          <a:xfrm rot="2081709">
            <a:off x="6881322" y="3747893"/>
            <a:ext cx="99612" cy="32014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3"/>
          <p:cNvSpPr/>
          <p:nvPr/>
        </p:nvSpPr>
        <p:spPr>
          <a:xfrm rot="1714152">
            <a:off x="9140616" y="4594483"/>
            <a:ext cx="99745" cy="32059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6" name="Google Shape;106;p14">
            <a:extLst>
              <a:ext uri="{FF2B5EF4-FFF2-40B4-BE49-F238E27FC236}">
                <a16:creationId xmlns:a16="http://schemas.microsoft.com/office/drawing/2014/main" id="{B1D433D5-5740-40FE-831E-F85CE01F94E9}"/>
              </a:ext>
            </a:extLst>
          </p:cNvPr>
          <p:cNvPicPr preferRelativeResize="0"/>
          <p:nvPr/>
        </p:nvPicPr>
        <p:blipFill>
          <a:blip r:embed="rId4">
            <a:alphaModFix/>
          </a:blip>
          <a:stretch>
            <a:fillRect/>
          </a:stretch>
        </p:blipFill>
        <p:spPr>
          <a:xfrm rot="900000">
            <a:off x="4888861" y="3072638"/>
            <a:ext cx="1629179" cy="1485907"/>
          </a:xfrm>
          <a:prstGeom prst="rect">
            <a:avLst/>
          </a:prstGeom>
          <a:noFill/>
          <a:ln w="152400" cap="flat" cmpd="sng">
            <a:solidFill>
              <a:schemeClr val="lt1"/>
            </a:solidFill>
            <a:prstDash val="solid"/>
            <a:round/>
            <a:headEnd type="none" w="sm" len="sm"/>
            <a:tailEnd type="none" w="sm" len="sm"/>
          </a:ln>
        </p:spPr>
      </p:pic>
      <p:sp>
        <p:nvSpPr>
          <p:cNvPr id="92" name="Google Shape;92;p13"/>
          <p:cNvSpPr/>
          <p:nvPr/>
        </p:nvSpPr>
        <p:spPr>
          <a:xfrm rot="-1903896">
            <a:off x="6645949" y="3092060"/>
            <a:ext cx="99821" cy="32045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p:nvPr/>
        </p:nvSpPr>
        <p:spPr>
          <a:xfrm rot="3685848">
            <a:off x="6283810" y="4638548"/>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3"/>
          <p:cNvSpPr/>
          <p:nvPr/>
        </p:nvSpPr>
        <p:spPr>
          <a:xfrm rot="3685848">
            <a:off x="5021393" y="2647255"/>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3"/>
          <p:cNvSpPr/>
          <p:nvPr/>
        </p:nvSpPr>
        <p:spPr>
          <a:xfrm rot="-1903896">
            <a:off x="4522089" y="4165534"/>
            <a:ext cx="99821" cy="32045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2"/>
          <p:cNvSpPr txBox="1">
            <a:spLocks noGrp="1"/>
          </p:cNvSpPr>
          <p:nvPr>
            <p:ph type="title"/>
          </p:nvPr>
        </p:nvSpPr>
        <p:spPr>
          <a:xfrm>
            <a:off x="727800" y="131865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d"/>
              <a:t>Akhir dari PRRI-Permesta</a:t>
            </a:r>
            <a:endParaRPr/>
          </a:p>
        </p:txBody>
      </p:sp>
      <p:sp>
        <p:nvSpPr>
          <p:cNvPr id="186" name="Google Shape;186;p22"/>
          <p:cNvSpPr txBox="1">
            <a:spLocks noGrp="1"/>
          </p:cNvSpPr>
          <p:nvPr>
            <p:ph type="body" idx="1"/>
          </p:nvPr>
        </p:nvSpPr>
        <p:spPr>
          <a:xfrm>
            <a:off x="729325" y="1905750"/>
            <a:ext cx="4128300" cy="2777100"/>
          </a:xfrm>
          <a:prstGeom prst="rect">
            <a:avLst/>
          </a:prstGeom>
        </p:spPr>
        <p:txBody>
          <a:bodyPr spcFirstLastPara="1" wrap="square" lIns="91425" tIns="91425" rIns="91425" bIns="91425" anchor="t" anchorCtr="0">
            <a:noAutofit/>
          </a:bodyPr>
          <a:lstStyle/>
          <a:p>
            <a:pPr marL="0" lvl="0" indent="457200" algn="just" rtl="0">
              <a:lnSpc>
                <a:spcPct val="85000"/>
              </a:lnSpc>
              <a:spcBef>
                <a:spcPts val="0"/>
              </a:spcBef>
              <a:spcAft>
                <a:spcPts val="0"/>
              </a:spcAft>
              <a:buNone/>
            </a:pPr>
            <a:r>
              <a:rPr lang="id">
                <a:solidFill>
                  <a:srgbClr val="000000"/>
                </a:solidFill>
                <a:highlight>
                  <a:srgbClr val="FFFFFF"/>
                </a:highlight>
              </a:rPr>
              <a:t>U</a:t>
            </a:r>
            <a:r>
              <a:rPr lang="id">
                <a:solidFill>
                  <a:schemeClr val="dk2"/>
                </a:solidFill>
                <a:highlight>
                  <a:srgbClr val="FFFFFF"/>
                </a:highlight>
              </a:rPr>
              <a:t>ntuk menumpas pemberontakan, pemerintah melancarkan operasi militer gabungan yang diberi nama Operasi Merdeka, dipimpin oleh Letnan Kolonel Rukminto Hendraningrat. Operasi ini sangat kuat karena musuh memiliki persenjataan modern buatan Amerika Serikat. Terbukti dengan ditembaknya Pesawat Angkatan Udara Revolusioner (Aurev) yang dikemudikan oleh Allan L. Pope seorang warga negara Amerika Serikat. </a:t>
            </a:r>
            <a:endParaRPr>
              <a:solidFill>
                <a:schemeClr val="dk2"/>
              </a:solidFill>
              <a:highlight>
                <a:srgbClr val="FFFFFF"/>
              </a:highlight>
            </a:endParaRPr>
          </a:p>
          <a:p>
            <a:pPr marL="0" lvl="0" indent="457200" algn="just" rtl="0">
              <a:lnSpc>
                <a:spcPct val="85000"/>
              </a:lnSpc>
              <a:spcBef>
                <a:spcPts val="1200"/>
              </a:spcBef>
              <a:spcAft>
                <a:spcPts val="1200"/>
              </a:spcAft>
              <a:buClr>
                <a:srgbClr val="000000"/>
              </a:buClr>
              <a:buSzPts val="523"/>
              <a:buFont typeface="Arial"/>
              <a:buNone/>
            </a:pPr>
            <a:r>
              <a:rPr lang="id">
                <a:solidFill>
                  <a:srgbClr val="202124"/>
                </a:solidFill>
              </a:rPr>
              <a:t>Menurut Phill Manuel Sulu melalui buku Permesta dalam Romantika, Kemelut &amp; Misteri (2011), gerakan PRRI di Sumatera mampu dipadamkan oleh Tentara Nasional Indonesia (TNI) dalam waktu cepat. </a:t>
            </a:r>
            <a:endParaRPr>
              <a:solidFill>
                <a:schemeClr val="dk2"/>
              </a:solidFill>
            </a:endParaRPr>
          </a:p>
        </p:txBody>
      </p:sp>
      <p:sp>
        <p:nvSpPr>
          <p:cNvPr id="187" name="Google Shape;187;p22"/>
          <p:cNvSpPr txBox="1">
            <a:spLocks noGrp="1"/>
          </p:cNvSpPr>
          <p:nvPr>
            <p:ph type="body" idx="2"/>
          </p:nvPr>
        </p:nvSpPr>
        <p:spPr>
          <a:xfrm>
            <a:off x="4926925" y="1853850"/>
            <a:ext cx="4128300" cy="1863600"/>
          </a:xfrm>
          <a:prstGeom prst="rect">
            <a:avLst/>
          </a:prstGeom>
        </p:spPr>
        <p:txBody>
          <a:bodyPr spcFirstLastPara="1" wrap="square" lIns="91425" tIns="91425" rIns="91425" bIns="91425" anchor="t" anchorCtr="0">
            <a:noAutofit/>
          </a:bodyPr>
          <a:lstStyle/>
          <a:p>
            <a:pPr marL="0" lvl="0" indent="457200" algn="just" rtl="0">
              <a:lnSpc>
                <a:spcPct val="105000"/>
              </a:lnSpc>
              <a:spcBef>
                <a:spcPts val="0"/>
              </a:spcBef>
              <a:spcAft>
                <a:spcPts val="0"/>
              </a:spcAft>
              <a:buSzPts val="440"/>
              <a:buNone/>
            </a:pPr>
            <a:r>
              <a:rPr lang="id">
                <a:solidFill>
                  <a:srgbClr val="202124"/>
                </a:solidFill>
              </a:rPr>
              <a:t>Di Sulawesi, Permesta juga mulai kewalahan meskipun dikabarkan sempat mendapat bantuan dari beberapa negara asing seperti Amerika Serikat, Taiwan, Jepang, dan Filipina. Gerakan PRRI/Permesta mulai diredam pada Agustus 1958. Tahun 1961, Presiden Sukarno membuka kesempatan kepada mantan anggota PRRI/Semesta untuk kembali ke pangkuan NKRI dan diberikan amnesti.</a:t>
            </a:r>
            <a:endParaRPr>
              <a:solidFill>
                <a:srgbClr val="202124"/>
              </a:solidFill>
            </a:endParaRPr>
          </a:p>
          <a:p>
            <a:pPr marL="0" lvl="0" indent="0" algn="l" rtl="0">
              <a:lnSpc>
                <a:spcPct val="105000"/>
              </a:lnSpc>
              <a:spcBef>
                <a:spcPts val="1200"/>
              </a:spcBef>
              <a:spcAft>
                <a:spcPts val="0"/>
              </a:spcAft>
              <a:buSzPts val="440"/>
              <a:buNone/>
            </a:pPr>
            <a:endParaRPr sz="620"/>
          </a:p>
          <a:p>
            <a:pPr marL="0" lvl="0" indent="0" algn="l" rtl="0">
              <a:lnSpc>
                <a:spcPct val="105000"/>
              </a:lnSpc>
              <a:spcBef>
                <a:spcPts val="1200"/>
              </a:spcBef>
              <a:spcAft>
                <a:spcPts val="1200"/>
              </a:spcAft>
              <a:buSzPts val="440"/>
              <a:buNone/>
            </a:pPr>
            <a:endParaRPr sz="620"/>
          </a:p>
        </p:txBody>
      </p:sp>
      <p:pic>
        <p:nvPicPr>
          <p:cNvPr id="188" name="Google Shape;188;p22"/>
          <p:cNvPicPr preferRelativeResize="0"/>
          <p:nvPr/>
        </p:nvPicPr>
        <p:blipFill>
          <a:blip r:embed="rId3">
            <a:alphaModFix/>
          </a:blip>
          <a:stretch>
            <a:fillRect/>
          </a:stretch>
        </p:blipFill>
        <p:spPr>
          <a:xfrm rot="525624">
            <a:off x="7125150" y="455425"/>
            <a:ext cx="1911625" cy="1207526"/>
          </a:xfrm>
          <a:prstGeom prst="rect">
            <a:avLst/>
          </a:prstGeom>
          <a:noFill/>
          <a:ln>
            <a:noFill/>
          </a:ln>
        </p:spPr>
      </p:pic>
      <p:sp>
        <p:nvSpPr>
          <p:cNvPr id="189" name="Google Shape;189;p22"/>
          <p:cNvSpPr/>
          <p:nvPr/>
        </p:nvSpPr>
        <p:spPr>
          <a:xfrm rot="3685848">
            <a:off x="7210980" y="198267"/>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rot="8910312">
            <a:off x="9064192" y="481454"/>
            <a:ext cx="99919" cy="32049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rot="3367165">
            <a:off x="8870272" y="1614729"/>
            <a:ext cx="100096" cy="320424"/>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rot="8910312">
            <a:off x="6996542" y="1321154"/>
            <a:ext cx="99919" cy="32049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1652550" y="1863750"/>
            <a:ext cx="5660400" cy="168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id" sz="4000"/>
              <a:t>TERIMA</a:t>
            </a:r>
            <a:endParaRPr sz="4000"/>
          </a:p>
          <a:p>
            <a:pPr marL="0" lvl="0" indent="0" algn="r" rtl="0">
              <a:spcBef>
                <a:spcPts val="0"/>
              </a:spcBef>
              <a:spcAft>
                <a:spcPts val="0"/>
              </a:spcAft>
              <a:buNone/>
            </a:pPr>
            <a:r>
              <a:rPr lang="id" sz="4000"/>
              <a:t>KASIH</a:t>
            </a:r>
            <a:endParaRPr sz="4000"/>
          </a:p>
        </p:txBody>
      </p:sp>
      <p:sp>
        <p:nvSpPr>
          <p:cNvPr id="198" name="Google Shape;198;p23"/>
          <p:cNvSpPr txBox="1"/>
          <p:nvPr/>
        </p:nvSpPr>
        <p:spPr>
          <a:xfrm>
            <a:off x="5131350" y="1863750"/>
            <a:ext cx="43503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id" sz="4000" b="1">
                <a:solidFill>
                  <a:schemeClr val="dk2"/>
                </a:solidFill>
                <a:latin typeface="Raleway"/>
                <a:ea typeface="Raleway"/>
                <a:cs typeface="Raleway"/>
                <a:sym typeface="Raleway"/>
              </a:rPr>
              <a:t>ATAS</a:t>
            </a:r>
            <a:br>
              <a:rPr lang="id" sz="4000" b="1">
                <a:solidFill>
                  <a:schemeClr val="dk2"/>
                </a:solidFill>
                <a:latin typeface="Raleway"/>
                <a:ea typeface="Raleway"/>
                <a:cs typeface="Raleway"/>
                <a:sym typeface="Raleway"/>
              </a:rPr>
            </a:br>
            <a:r>
              <a:rPr lang="id" sz="4000" b="1">
                <a:solidFill>
                  <a:schemeClr val="dk2"/>
                </a:solidFill>
                <a:latin typeface="Raleway"/>
                <a:ea typeface="Raleway"/>
                <a:cs typeface="Raleway"/>
                <a:sym typeface="Raleway"/>
              </a:rPr>
              <a:t>PERHATIANNYA</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4"/>
          <p:cNvSpPr txBox="1">
            <a:spLocks noGrp="1"/>
          </p:cNvSpPr>
          <p:nvPr>
            <p:ph type="title"/>
          </p:nvPr>
        </p:nvSpPr>
        <p:spPr>
          <a:xfrm>
            <a:off x="4839813" y="247150"/>
            <a:ext cx="3300900" cy="657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d"/>
              <a:t>PKI</a:t>
            </a:r>
            <a:endParaRPr/>
          </a:p>
        </p:txBody>
      </p:sp>
      <p:sp>
        <p:nvSpPr>
          <p:cNvPr id="105" name="Google Shape;105;p14"/>
          <p:cNvSpPr txBox="1">
            <a:spLocks noGrp="1"/>
          </p:cNvSpPr>
          <p:nvPr>
            <p:ph type="body" idx="2"/>
          </p:nvPr>
        </p:nvSpPr>
        <p:spPr>
          <a:xfrm>
            <a:off x="4720400" y="1062575"/>
            <a:ext cx="4155600" cy="45984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id" sz="1200">
                <a:solidFill>
                  <a:srgbClr val="202124"/>
                </a:solidFill>
                <a:highlight>
                  <a:srgbClr val="FFFFFF"/>
                </a:highlight>
                <a:latin typeface="Arial"/>
                <a:ea typeface="Arial"/>
                <a:cs typeface="Arial"/>
                <a:sym typeface="Arial"/>
              </a:rPr>
              <a:t>        </a:t>
            </a:r>
            <a:r>
              <a:rPr lang="id" sz="1200">
                <a:solidFill>
                  <a:srgbClr val="202124"/>
                </a:solidFill>
                <a:highlight>
                  <a:srgbClr val="FFFFFF"/>
                </a:highlight>
              </a:rPr>
              <a:t> </a:t>
            </a:r>
            <a:r>
              <a:rPr lang="id">
                <a:solidFill>
                  <a:schemeClr val="dk2"/>
                </a:solidFill>
                <a:highlight>
                  <a:srgbClr val="FFFFFF"/>
                </a:highlight>
              </a:rPr>
              <a:t>Partai Komunis Indonesia atau </a:t>
            </a:r>
            <a:r>
              <a:rPr lang="id" b="1">
                <a:solidFill>
                  <a:schemeClr val="dk2"/>
                </a:solidFill>
                <a:highlight>
                  <a:srgbClr val="FFFFFF"/>
                </a:highlight>
              </a:rPr>
              <a:t>PKI</a:t>
            </a:r>
            <a:r>
              <a:rPr lang="id">
                <a:solidFill>
                  <a:schemeClr val="dk2"/>
                </a:solidFill>
                <a:highlight>
                  <a:srgbClr val="FFFFFF"/>
                </a:highlight>
              </a:rPr>
              <a:t> adalah sebuah partai politik yang dibentuk pada 23 Mei 1914 dan dibubarkan pada 12 Maret 1966. Pada awal berdirinya PKI bernama ISDV, ISDV merupakan serikat tenaga kerja dan kaum sosialis yang didirikan oleh Henk Sneevliet di Hindia Belanda. </a:t>
            </a:r>
            <a:endParaRPr>
              <a:solidFill>
                <a:schemeClr val="dk2"/>
              </a:solidFill>
              <a:highlight>
                <a:srgbClr val="FFFFFF"/>
              </a:highlight>
            </a:endParaRPr>
          </a:p>
          <a:p>
            <a:pPr marL="0" lvl="0" indent="457200" algn="just" rtl="0">
              <a:spcBef>
                <a:spcPts val="1200"/>
              </a:spcBef>
              <a:spcAft>
                <a:spcPts val="1200"/>
              </a:spcAft>
              <a:buNone/>
            </a:pPr>
            <a:r>
              <a:rPr lang="id">
                <a:solidFill>
                  <a:schemeClr val="dk2"/>
                </a:solidFill>
                <a:highlight>
                  <a:srgbClr val="FFFFFF"/>
                </a:highlight>
              </a:rPr>
              <a:t>ISDV memperkenalkan ide-ide Marxis kepada orang Indonesia. Dan pada Mei 1920 ISDV berganti nama menjadi PKH (Perserikatan Komunis Hindia) melalui kongres ISDV di Semarang. PKH merupakan partai komunis Asia pertama yang menjadi bagian dari komunis internasional. Pada tahun 1924 nama partai ini kembali diubah, kali ini menjadi Partai Komunis Indonesia (PKI).</a:t>
            </a:r>
            <a:endParaRPr>
              <a:solidFill>
                <a:schemeClr val="dk2"/>
              </a:solidFill>
            </a:endParaRPr>
          </a:p>
        </p:txBody>
      </p:sp>
      <p:pic>
        <p:nvPicPr>
          <p:cNvPr id="106" name="Google Shape;106;p14"/>
          <p:cNvPicPr preferRelativeResize="0"/>
          <p:nvPr/>
        </p:nvPicPr>
        <p:blipFill>
          <a:blip r:embed="rId3">
            <a:alphaModFix/>
          </a:blip>
          <a:stretch>
            <a:fillRect/>
          </a:stretch>
        </p:blipFill>
        <p:spPr>
          <a:xfrm>
            <a:off x="419375" y="875525"/>
            <a:ext cx="3719552" cy="3392451"/>
          </a:xfrm>
          <a:prstGeom prst="rect">
            <a:avLst/>
          </a:prstGeom>
          <a:noFill/>
          <a:ln w="152400" cap="flat" cmpd="sng">
            <a:solidFill>
              <a:schemeClr val="lt1"/>
            </a:solidFill>
            <a:prstDash val="solid"/>
            <a:round/>
            <a:headEnd type="none" w="sm" len="sm"/>
            <a:tailEnd type="none" w="sm" len="sm"/>
          </a:ln>
        </p:spPr>
      </p:pic>
      <p:sp>
        <p:nvSpPr>
          <p:cNvPr id="5" name="Google Shape;113;p15">
            <a:extLst>
              <a:ext uri="{FF2B5EF4-FFF2-40B4-BE49-F238E27FC236}">
                <a16:creationId xmlns:a16="http://schemas.microsoft.com/office/drawing/2014/main" id="{60313C1A-0982-4799-BF86-BA9EC0103756}"/>
              </a:ext>
            </a:extLst>
          </p:cNvPr>
          <p:cNvSpPr/>
          <p:nvPr/>
        </p:nvSpPr>
        <p:spPr>
          <a:xfrm>
            <a:off x="-4547567" y="4643700"/>
            <a:ext cx="3295800" cy="499800"/>
          </a:xfrm>
          <a:prstGeom prst="homePlate">
            <a:avLst>
              <a:gd name="adj" fmla="val 50000"/>
            </a:avLst>
          </a:prstGeom>
          <a:solidFill>
            <a:srgbClr val="80201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dirty="0">
                <a:solidFill>
                  <a:srgbClr val="FFFFFF"/>
                </a:solidFill>
                <a:latin typeface="Roboto"/>
                <a:ea typeface="Roboto"/>
                <a:cs typeface="Roboto"/>
                <a:sym typeface="Roboto"/>
              </a:rPr>
              <a:t>Banten &amp; Silungkang </a:t>
            </a:r>
            <a:endParaRPr dirty="0">
              <a:solidFill>
                <a:srgbClr val="FFFFFF"/>
              </a:solidFill>
              <a:latin typeface="Roboto"/>
              <a:ea typeface="Roboto"/>
              <a:cs typeface="Roboto"/>
              <a:sym typeface="Roboto"/>
            </a:endParaRPr>
          </a:p>
          <a:p>
            <a:pPr marL="0" lvl="0" indent="0" algn="ctr" rtl="0">
              <a:spcBef>
                <a:spcPts val="0"/>
              </a:spcBef>
              <a:spcAft>
                <a:spcPts val="0"/>
              </a:spcAft>
              <a:buNone/>
            </a:pPr>
            <a:r>
              <a:rPr lang="id" dirty="0">
                <a:solidFill>
                  <a:srgbClr val="FFFFFF"/>
                </a:solidFill>
                <a:latin typeface="Roboto"/>
                <a:ea typeface="Roboto"/>
                <a:cs typeface="Roboto"/>
                <a:sym typeface="Roboto"/>
              </a:rPr>
              <a:t>(1926)</a:t>
            </a:r>
            <a:endParaRPr dirty="0">
              <a:solidFill>
                <a:srgbClr val="FFFFFF"/>
              </a:solidFill>
              <a:latin typeface="Roboto"/>
              <a:ea typeface="Roboto"/>
              <a:cs typeface="Roboto"/>
              <a:sym typeface="Roboto"/>
            </a:endParaRPr>
          </a:p>
        </p:txBody>
      </p:sp>
      <p:sp>
        <p:nvSpPr>
          <p:cNvPr id="7" name="Google Shape;114;p15">
            <a:extLst>
              <a:ext uri="{FF2B5EF4-FFF2-40B4-BE49-F238E27FC236}">
                <a16:creationId xmlns:a16="http://schemas.microsoft.com/office/drawing/2014/main" id="{436C54E4-0ED3-42EE-B10C-9C5DE02650C0}"/>
              </a:ext>
            </a:extLst>
          </p:cNvPr>
          <p:cNvSpPr/>
          <p:nvPr/>
        </p:nvSpPr>
        <p:spPr>
          <a:xfrm>
            <a:off x="-4177067" y="3607725"/>
            <a:ext cx="2925300" cy="499800"/>
          </a:xfrm>
          <a:prstGeom prst="chevron">
            <a:avLst>
              <a:gd name="adj" fmla="val 50000"/>
            </a:avLst>
          </a:prstGeom>
          <a:solidFill>
            <a:srgbClr val="B02C2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a:solidFill>
                  <a:srgbClr val="FFFFFF"/>
                </a:solidFill>
                <a:latin typeface="Roboto"/>
                <a:ea typeface="Roboto"/>
                <a:cs typeface="Roboto"/>
                <a:sym typeface="Roboto"/>
              </a:rPr>
              <a:t>Madiun </a:t>
            </a:r>
            <a:endParaRPr>
              <a:solidFill>
                <a:srgbClr val="FFFFFF"/>
              </a:solidFill>
              <a:latin typeface="Roboto"/>
              <a:ea typeface="Roboto"/>
              <a:cs typeface="Roboto"/>
              <a:sym typeface="Roboto"/>
            </a:endParaRPr>
          </a:p>
          <a:p>
            <a:pPr marL="0" lvl="0" indent="0" algn="ctr" rtl="0">
              <a:spcBef>
                <a:spcPts val="0"/>
              </a:spcBef>
              <a:spcAft>
                <a:spcPts val="0"/>
              </a:spcAft>
              <a:buNone/>
            </a:pPr>
            <a:r>
              <a:rPr lang="id">
                <a:solidFill>
                  <a:srgbClr val="FFFFFF"/>
                </a:solidFill>
                <a:latin typeface="Roboto"/>
                <a:ea typeface="Roboto"/>
                <a:cs typeface="Roboto"/>
                <a:sym typeface="Roboto"/>
              </a:rPr>
              <a:t>(1948)</a:t>
            </a:r>
            <a:endParaRPr>
              <a:solidFill>
                <a:srgbClr val="FFFFFF"/>
              </a:solidFill>
              <a:latin typeface="Roboto"/>
              <a:ea typeface="Roboto"/>
              <a:cs typeface="Roboto"/>
              <a:sym typeface="Roboto"/>
            </a:endParaRPr>
          </a:p>
        </p:txBody>
      </p:sp>
      <p:pic>
        <p:nvPicPr>
          <p:cNvPr id="8" name="Google Shape;115;p15">
            <a:extLst>
              <a:ext uri="{FF2B5EF4-FFF2-40B4-BE49-F238E27FC236}">
                <a16:creationId xmlns:a16="http://schemas.microsoft.com/office/drawing/2014/main" id="{C1E5FCDF-A47D-4981-A047-A3077DF847A6}"/>
              </a:ext>
            </a:extLst>
          </p:cNvPr>
          <p:cNvPicPr preferRelativeResize="0"/>
          <p:nvPr/>
        </p:nvPicPr>
        <p:blipFill>
          <a:blip r:embed="rId4">
            <a:alphaModFix/>
          </a:blip>
          <a:stretch>
            <a:fillRect/>
          </a:stretch>
        </p:blipFill>
        <p:spPr>
          <a:xfrm>
            <a:off x="-3640546" y="-265113"/>
            <a:ext cx="2147675" cy="1682425"/>
          </a:xfrm>
          <a:prstGeom prst="rect">
            <a:avLst/>
          </a:prstGeom>
          <a:noFill/>
          <a:ln>
            <a:noFill/>
          </a:ln>
          <a:effectLst>
            <a:outerShdw blurRad="300038" dist="95250" dir="3060000" algn="bl" rotWithShape="0">
              <a:srgbClr val="000000">
                <a:alpha val="50000"/>
              </a:srgbClr>
            </a:outerShdw>
          </a:effectLst>
        </p:spPr>
      </p:pic>
      <p:pic>
        <p:nvPicPr>
          <p:cNvPr id="9" name="Google Shape;116;p15">
            <a:extLst>
              <a:ext uri="{FF2B5EF4-FFF2-40B4-BE49-F238E27FC236}">
                <a16:creationId xmlns:a16="http://schemas.microsoft.com/office/drawing/2014/main" id="{065FEF4A-7DFE-4262-B40A-D01818F2EC82}"/>
              </a:ext>
            </a:extLst>
          </p:cNvPr>
          <p:cNvPicPr preferRelativeResize="0"/>
          <p:nvPr/>
        </p:nvPicPr>
        <p:blipFill>
          <a:blip r:embed="rId5">
            <a:alphaModFix/>
          </a:blip>
          <a:stretch>
            <a:fillRect/>
          </a:stretch>
        </p:blipFill>
        <p:spPr>
          <a:xfrm>
            <a:off x="-2758361" y="1585052"/>
            <a:ext cx="2476850" cy="1682425"/>
          </a:xfrm>
          <a:prstGeom prst="rect">
            <a:avLst/>
          </a:prstGeom>
          <a:noFill/>
          <a:ln>
            <a:noFill/>
          </a:ln>
          <a:effectLst>
            <a:outerShdw blurRad="371475" dist="104775" dir="4500000" algn="bl" rotWithShape="0">
              <a:srgbClr val="000000">
                <a:alpha val="50000"/>
              </a:srgbClr>
            </a:outerShdw>
          </a:effectLst>
        </p:spPr>
      </p:pic>
      <p:pic>
        <p:nvPicPr>
          <p:cNvPr id="10" name="Google Shape;117;p15">
            <a:extLst>
              <a:ext uri="{FF2B5EF4-FFF2-40B4-BE49-F238E27FC236}">
                <a16:creationId xmlns:a16="http://schemas.microsoft.com/office/drawing/2014/main" id="{FE90DC73-7790-47D6-98F2-4EC38039E109}"/>
              </a:ext>
            </a:extLst>
          </p:cNvPr>
          <p:cNvPicPr preferRelativeResize="0"/>
          <p:nvPr/>
        </p:nvPicPr>
        <p:blipFill>
          <a:blip r:embed="rId6">
            <a:alphaModFix/>
          </a:blip>
          <a:stretch>
            <a:fillRect/>
          </a:stretch>
        </p:blipFill>
        <p:spPr>
          <a:xfrm>
            <a:off x="-2596586" y="501652"/>
            <a:ext cx="2315075" cy="1792125"/>
          </a:xfrm>
          <a:prstGeom prst="rect">
            <a:avLst/>
          </a:prstGeom>
          <a:noFill/>
          <a:ln>
            <a:noFill/>
          </a:ln>
          <a:effectLst>
            <a:outerShdw blurRad="428625" dist="85725" dir="4140000" algn="bl" rotWithShape="0">
              <a:srgbClr val="000000">
                <a:alpha val="50000"/>
              </a:srgbClr>
            </a:outerShdw>
          </a:effectLst>
        </p:spPr>
      </p:pic>
      <p:sp>
        <p:nvSpPr>
          <p:cNvPr id="12" name="Google Shape;112;p15">
            <a:extLst>
              <a:ext uri="{FF2B5EF4-FFF2-40B4-BE49-F238E27FC236}">
                <a16:creationId xmlns:a16="http://schemas.microsoft.com/office/drawing/2014/main" id="{4A26C058-F263-4204-905C-A2D5D302A41A}"/>
              </a:ext>
            </a:extLst>
          </p:cNvPr>
          <p:cNvSpPr/>
          <p:nvPr/>
        </p:nvSpPr>
        <p:spPr>
          <a:xfrm>
            <a:off x="-4012436" y="3455788"/>
            <a:ext cx="2831700" cy="499800"/>
          </a:xfrm>
          <a:prstGeom prst="chevron">
            <a:avLst>
              <a:gd name="adj" fmla="val 50000"/>
            </a:avLst>
          </a:prstGeom>
          <a:solidFill>
            <a:srgbClr val="D8382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dirty="0">
                <a:solidFill>
                  <a:srgbClr val="FFFFFF"/>
                </a:solidFill>
                <a:latin typeface="Roboto"/>
                <a:ea typeface="Roboto"/>
                <a:cs typeface="Roboto"/>
                <a:sym typeface="Roboto"/>
              </a:rPr>
              <a:t>G30S PKI Jakarta &amp; Jogja (1965)</a:t>
            </a:r>
            <a:endParaRPr dirty="0">
              <a:solidFill>
                <a:srgbClr val="FFFFFF"/>
              </a:solidFill>
              <a:latin typeface="Roboto"/>
              <a:ea typeface="Roboto"/>
              <a:cs typeface="Roboto"/>
              <a:sym typeface="Roboto"/>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5"/>
          <p:cNvSpPr txBox="1">
            <a:spLocks noGrp="1"/>
          </p:cNvSpPr>
          <p:nvPr>
            <p:ph type="title"/>
          </p:nvPr>
        </p:nvSpPr>
        <p:spPr>
          <a:xfrm>
            <a:off x="727650" y="12245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d"/>
              <a:t>Peristiwa pemberontakan PKI</a:t>
            </a:r>
            <a:endParaRPr/>
          </a:p>
        </p:txBody>
      </p:sp>
      <p:sp>
        <p:nvSpPr>
          <p:cNvPr id="112" name="Google Shape;112;p15"/>
          <p:cNvSpPr/>
          <p:nvPr/>
        </p:nvSpPr>
        <p:spPr>
          <a:xfrm>
            <a:off x="6312475" y="2070850"/>
            <a:ext cx="2831700" cy="499800"/>
          </a:xfrm>
          <a:prstGeom prst="chevron">
            <a:avLst>
              <a:gd name="adj" fmla="val 50000"/>
            </a:avLst>
          </a:prstGeom>
          <a:solidFill>
            <a:srgbClr val="D8382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dirty="0">
                <a:solidFill>
                  <a:srgbClr val="FFFFFF"/>
                </a:solidFill>
                <a:latin typeface="Roboto"/>
                <a:ea typeface="Roboto"/>
                <a:cs typeface="Roboto"/>
                <a:sym typeface="Roboto"/>
              </a:rPr>
              <a:t>G30S PKI Jakarta &amp; Jogja (1965)</a:t>
            </a:r>
            <a:endParaRPr dirty="0">
              <a:solidFill>
                <a:srgbClr val="FFFFFF"/>
              </a:solidFill>
              <a:latin typeface="Roboto"/>
              <a:ea typeface="Roboto"/>
              <a:cs typeface="Roboto"/>
              <a:sym typeface="Roboto"/>
            </a:endParaRPr>
          </a:p>
        </p:txBody>
      </p:sp>
      <p:sp>
        <p:nvSpPr>
          <p:cNvPr id="113" name="Google Shape;113;p15"/>
          <p:cNvSpPr/>
          <p:nvPr/>
        </p:nvSpPr>
        <p:spPr>
          <a:xfrm>
            <a:off x="251175" y="2070925"/>
            <a:ext cx="3295800" cy="499800"/>
          </a:xfrm>
          <a:prstGeom prst="homePlate">
            <a:avLst>
              <a:gd name="adj" fmla="val 50000"/>
            </a:avLst>
          </a:prstGeom>
          <a:solidFill>
            <a:srgbClr val="80201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dirty="0">
                <a:solidFill>
                  <a:srgbClr val="FFFFFF"/>
                </a:solidFill>
                <a:latin typeface="Roboto"/>
                <a:ea typeface="Roboto"/>
                <a:cs typeface="Roboto"/>
                <a:sym typeface="Roboto"/>
              </a:rPr>
              <a:t>Banten &amp; Silungkang </a:t>
            </a:r>
            <a:endParaRPr dirty="0">
              <a:solidFill>
                <a:srgbClr val="FFFFFF"/>
              </a:solidFill>
              <a:latin typeface="Roboto"/>
              <a:ea typeface="Roboto"/>
              <a:cs typeface="Roboto"/>
              <a:sym typeface="Roboto"/>
            </a:endParaRPr>
          </a:p>
          <a:p>
            <a:pPr marL="0" lvl="0" indent="0" algn="ctr" rtl="0">
              <a:spcBef>
                <a:spcPts val="0"/>
              </a:spcBef>
              <a:spcAft>
                <a:spcPts val="0"/>
              </a:spcAft>
              <a:buNone/>
            </a:pPr>
            <a:r>
              <a:rPr lang="id" dirty="0">
                <a:solidFill>
                  <a:srgbClr val="FFFFFF"/>
                </a:solidFill>
                <a:latin typeface="Roboto"/>
                <a:ea typeface="Roboto"/>
                <a:cs typeface="Roboto"/>
                <a:sym typeface="Roboto"/>
              </a:rPr>
              <a:t>(1926)</a:t>
            </a:r>
            <a:endParaRPr dirty="0">
              <a:solidFill>
                <a:srgbClr val="FFFFFF"/>
              </a:solidFill>
              <a:latin typeface="Roboto"/>
              <a:ea typeface="Roboto"/>
              <a:cs typeface="Roboto"/>
              <a:sym typeface="Roboto"/>
            </a:endParaRPr>
          </a:p>
        </p:txBody>
      </p:sp>
      <p:sp>
        <p:nvSpPr>
          <p:cNvPr id="114" name="Google Shape;114;p15"/>
          <p:cNvSpPr/>
          <p:nvPr/>
        </p:nvSpPr>
        <p:spPr>
          <a:xfrm>
            <a:off x="3446801" y="2070959"/>
            <a:ext cx="2925300" cy="499800"/>
          </a:xfrm>
          <a:prstGeom prst="chevron">
            <a:avLst>
              <a:gd name="adj" fmla="val 50000"/>
            </a:avLst>
          </a:prstGeom>
          <a:solidFill>
            <a:srgbClr val="B02C2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id">
                <a:solidFill>
                  <a:srgbClr val="FFFFFF"/>
                </a:solidFill>
                <a:latin typeface="Roboto"/>
                <a:ea typeface="Roboto"/>
                <a:cs typeface="Roboto"/>
                <a:sym typeface="Roboto"/>
              </a:rPr>
              <a:t>Madiun </a:t>
            </a:r>
            <a:endParaRPr>
              <a:solidFill>
                <a:srgbClr val="FFFFFF"/>
              </a:solidFill>
              <a:latin typeface="Roboto"/>
              <a:ea typeface="Roboto"/>
              <a:cs typeface="Roboto"/>
              <a:sym typeface="Roboto"/>
            </a:endParaRPr>
          </a:p>
          <a:p>
            <a:pPr marL="0" lvl="0" indent="0" algn="ctr" rtl="0">
              <a:spcBef>
                <a:spcPts val="0"/>
              </a:spcBef>
              <a:spcAft>
                <a:spcPts val="0"/>
              </a:spcAft>
              <a:buNone/>
            </a:pPr>
            <a:r>
              <a:rPr lang="id">
                <a:solidFill>
                  <a:srgbClr val="FFFFFF"/>
                </a:solidFill>
                <a:latin typeface="Roboto"/>
                <a:ea typeface="Roboto"/>
                <a:cs typeface="Roboto"/>
                <a:sym typeface="Roboto"/>
              </a:rPr>
              <a:t>(1948)</a:t>
            </a:r>
            <a:endParaRPr>
              <a:solidFill>
                <a:srgbClr val="FFFFFF"/>
              </a:solidFill>
              <a:latin typeface="Roboto"/>
              <a:ea typeface="Roboto"/>
              <a:cs typeface="Roboto"/>
              <a:sym typeface="Roboto"/>
            </a:endParaRPr>
          </a:p>
        </p:txBody>
      </p:sp>
      <p:pic>
        <p:nvPicPr>
          <p:cNvPr id="115" name="Google Shape;115;p15"/>
          <p:cNvPicPr preferRelativeResize="0"/>
          <p:nvPr/>
        </p:nvPicPr>
        <p:blipFill>
          <a:blip r:embed="rId3">
            <a:alphaModFix/>
          </a:blip>
          <a:stretch>
            <a:fillRect/>
          </a:stretch>
        </p:blipFill>
        <p:spPr>
          <a:xfrm>
            <a:off x="825225" y="2881950"/>
            <a:ext cx="2147675" cy="1682425"/>
          </a:xfrm>
          <a:prstGeom prst="rect">
            <a:avLst/>
          </a:prstGeom>
          <a:noFill/>
          <a:ln>
            <a:noFill/>
          </a:ln>
          <a:effectLst>
            <a:outerShdw blurRad="300038" dist="95250" dir="3060000" algn="bl" rotWithShape="0">
              <a:srgbClr val="000000">
                <a:alpha val="50000"/>
              </a:srgbClr>
            </a:outerShdw>
          </a:effectLst>
        </p:spPr>
      </p:pic>
      <p:pic>
        <p:nvPicPr>
          <p:cNvPr id="116" name="Google Shape;116;p15"/>
          <p:cNvPicPr preferRelativeResize="0"/>
          <p:nvPr/>
        </p:nvPicPr>
        <p:blipFill>
          <a:blip r:embed="rId4">
            <a:alphaModFix/>
          </a:blip>
          <a:stretch>
            <a:fillRect/>
          </a:stretch>
        </p:blipFill>
        <p:spPr>
          <a:xfrm>
            <a:off x="3671025" y="2881950"/>
            <a:ext cx="2476850" cy="1682425"/>
          </a:xfrm>
          <a:prstGeom prst="rect">
            <a:avLst/>
          </a:prstGeom>
          <a:noFill/>
          <a:ln>
            <a:noFill/>
          </a:ln>
          <a:effectLst>
            <a:outerShdw blurRad="371475" dist="104775" dir="4500000" algn="bl" rotWithShape="0">
              <a:srgbClr val="000000">
                <a:alpha val="50000"/>
              </a:srgbClr>
            </a:outerShdw>
          </a:effectLst>
        </p:spPr>
      </p:pic>
      <p:pic>
        <p:nvPicPr>
          <p:cNvPr id="117" name="Google Shape;117;p15"/>
          <p:cNvPicPr preferRelativeResize="0"/>
          <p:nvPr/>
        </p:nvPicPr>
        <p:blipFill>
          <a:blip r:embed="rId5">
            <a:alphaModFix/>
          </a:blip>
          <a:stretch>
            <a:fillRect/>
          </a:stretch>
        </p:blipFill>
        <p:spPr>
          <a:xfrm>
            <a:off x="6570788" y="2827100"/>
            <a:ext cx="2315075" cy="1792125"/>
          </a:xfrm>
          <a:prstGeom prst="rect">
            <a:avLst/>
          </a:prstGeom>
          <a:noFill/>
          <a:ln>
            <a:noFill/>
          </a:ln>
          <a:effectLst>
            <a:outerShdw blurRad="428625" dist="85725" dir="4140000" algn="bl" rotWithShape="0">
              <a:srgbClr val="000000">
                <a:alpha val="50000"/>
              </a:srgbClr>
            </a:outerShdw>
          </a:effectLst>
        </p:spPr>
      </p:pic>
      <p:pic>
        <p:nvPicPr>
          <p:cNvPr id="9" name="Google Shape;106;p14">
            <a:extLst>
              <a:ext uri="{FF2B5EF4-FFF2-40B4-BE49-F238E27FC236}">
                <a16:creationId xmlns:a16="http://schemas.microsoft.com/office/drawing/2014/main" id="{EE19BFAB-0D3F-40E6-9E51-B1B650B48447}"/>
              </a:ext>
            </a:extLst>
          </p:cNvPr>
          <p:cNvPicPr preferRelativeResize="0"/>
          <p:nvPr/>
        </p:nvPicPr>
        <p:blipFill>
          <a:blip r:embed="rId6">
            <a:alphaModFix/>
          </a:blip>
          <a:stretch>
            <a:fillRect/>
          </a:stretch>
        </p:blipFill>
        <p:spPr>
          <a:xfrm>
            <a:off x="6299929" y="739689"/>
            <a:ext cx="1143611" cy="1043041"/>
          </a:xfrm>
          <a:prstGeom prst="rect">
            <a:avLst/>
          </a:prstGeom>
          <a:noFill/>
          <a:ln w="152400" cap="flat" cmpd="sng">
            <a:solidFill>
              <a:schemeClr val="lt1"/>
            </a:solidFill>
            <a:prstDash val="solid"/>
            <a:round/>
            <a:headEnd type="none" w="sm" len="sm"/>
            <a:tailEnd type="none" w="sm" len="sm"/>
          </a:ln>
        </p:spPr>
      </p:pic>
      <p:grpSp>
        <p:nvGrpSpPr>
          <p:cNvPr id="15" name="Group 14">
            <a:extLst>
              <a:ext uri="{FF2B5EF4-FFF2-40B4-BE49-F238E27FC236}">
                <a16:creationId xmlns:a16="http://schemas.microsoft.com/office/drawing/2014/main" id="{8B4025EA-C15C-4811-A1D6-DD56BDAE48FC}"/>
              </a:ext>
            </a:extLst>
          </p:cNvPr>
          <p:cNvGrpSpPr/>
          <p:nvPr/>
        </p:nvGrpSpPr>
        <p:grpSpPr>
          <a:xfrm rot="10800000">
            <a:off x="-3714895" y="2827100"/>
            <a:ext cx="2157125" cy="1369747"/>
            <a:chOff x="7024286" y="330304"/>
            <a:chExt cx="2157125" cy="1369747"/>
          </a:xfrm>
        </p:grpSpPr>
        <p:pic>
          <p:nvPicPr>
            <p:cNvPr id="16" name="Google Shape;124;p16">
              <a:extLst>
                <a:ext uri="{FF2B5EF4-FFF2-40B4-BE49-F238E27FC236}">
                  <a16:creationId xmlns:a16="http://schemas.microsoft.com/office/drawing/2014/main" id="{2ACE25EE-6A54-49AE-9066-150D222EEF21}"/>
                </a:ext>
              </a:extLst>
            </p:cNvPr>
            <p:cNvPicPr preferRelativeResize="0"/>
            <p:nvPr/>
          </p:nvPicPr>
          <p:blipFill>
            <a:blip r:embed="rId7">
              <a:alphaModFix/>
            </a:blip>
            <a:stretch>
              <a:fillRect/>
            </a:stretch>
          </p:blipFill>
          <p:spPr>
            <a:xfrm rot="615177">
              <a:off x="7189745" y="351595"/>
              <a:ext cx="1849014" cy="1348456"/>
            </a:xfrm>
            <a:prstGeom prst="rect">
              <a:avLst/>
            </a:prstGeom>
            <a:noFill/>
            <a:ln>
              <a:noFill/>
            </a:ln>
            <a:effectLst>
              <a:outerShdw blurRad="214313" dist="85725" dir="5400000" algn="bl" rotWithShape="0">
                <a:srgbClr val="000000">
                  <a:alpha val="50000"/>
                </a:srgbClr>
              </a:outerShdw>
            </a:effectLst>
          </p:spPr>
        </p:pic>
        <p:pic>
          <p:nvPicPr>
            <p:cNvPr id="17" name="Google Shape;125;p16">
              <a:extLst>
                <a:ext uri="{FF2B5EF4-FFF2-40B4-BE49-F238E27FC236}">
                  <a16:creationId xmlns:a16="http://schemas.microsoft.com/office/drawing/2014/main" id="{EF9AB2F0-BBEF-4E98-B982-1B071D4837A8}"/>
                </a:ext>
              </a:extLst>
            </p:cNvPr>
            <p:cNvPicPr preferRelativeResize="0"/>
            <p:nvPr/>
          </p:nvPicPr>
          <p:blipFill>
            <a:blip r:embed="rId8">
              <a:alphaModFix/>
            </a:blip>
            <a:stretch>
              <a:fillRect/>
            </a:stretch>
          </p:blipFill>
          <p:spPr>
            <a:xfrm rot="582411">
              <a:off x="7188191" y="330304"/>
              <a:ext cx="1856045" cy="1367993"/>
            </a:xfrm>
            <a:prstGeom prst="rect">
              <a:avLst/>
            </a:prstGeom>
            <a:noFill/>
            <a:ln>
              <a:noFill/>
            </a:ln>
          </p:spPr>
        </p:pic>
        <p:sp>
          <p:nvSpPr>
            <p:cNvPr id="18" name="Google Shape;126;p16">
              <a:extLst>
                <a:ext uri="{FF2B5EF4-FFF2-40B4-BE49-F238E27FC236}">
                  <a16:creationId xmlns:a16="http://schemas.microsoft.com/office/drawing/2014/main" id="{1C1CD082-CDC2-4521-95FB-C2DF4DAC81EE}"/>
                </a:ext>
              </a:extLst>
            </p:cNvPr>
            <p:cNvSpPr/>
            <p:nvPr/>
          </p:nvSpPr>
          <p:spPr>
            <a:xfrm rot="9002480">
              <a:off x="7024286" y="1322165"/>
              <a:ext cx="99725" cy="32027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7;p16">
              <a:extLst>
                <a:ext uri="{FF2B5EF4-FFF2-40B4-BE49-F238E27FC236}">
                  <a16:creationId xmlns:a16="http://schemas.microsoft.com/office/drawing/2014/main" id="{6D20BAB9-94D5-47CF-8AFA-1783F7B20D1F}"/>
                </a:ext>
              </a:extLst>
            </p:cNvPr>
            <p:cNvSpPr/>
            <p:nvPr/>
          </p:nvSpPr>
          <p:spPr>
            <a:xfrm rot="9002480">
              <a:off x="9081686" y="362340"/>
              <a:ext cx="99725" cy="32027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16"/>
          <p:cNvSpPr txBox="1">
            <a:spLocks noGrp="1"/>
          </p:cNvSpPr>
          <p:nvPr>
            <p:ph type="title"/>
          </p:nvPr>
        </p:nvSpPr>
        <p:spPr>
          <a:xfrm>
            <a:off x="131750" y="12147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d"/>
              <a:t>Pemberontakan Banten - Silungkang ( 1926)</a:t>
            </a:r>
            <a:endParaRPr/>
          </a:p>
        </p:txBody>
      </p:sp>
      <p:sp>
        <p:nvSpPr>
          <p:cNvPr id="123" name="Google Shape;123;p16"/>
          <p:cNvSpPr txBox="1">
            <a:spLocks noGrp="1"/>
          </p:cNvSpPr>
          <p:nvPr>
            <p:ph type="body" idx="1"/>
          </p:nvPr>
        </p:nvSpPr>
        <p:spPr>
          <a:xfrm>
            <a:off x="729450" y="2141850"/>
            <a:ext cx="7688700" cy="2198100"/>
          </a:xfrm>
          <a:prstGeom prst="rect">
            <a:avLst/>
          </a:prstGeom>
        </p:spPr>
        <p:txBody>
          <a:bodyPr spcFirstLastPara="1" wrap="square" lIns="91425" tIns="91425" rIns="91425" bIns="91425" anchor="t" anchorCtr="0">
            <a:normAutofit fontScale="85000" lnSpcReduction="10000"/>
          </a:bodyPr>
          <a:lstStyle/>
          <a:p>
            <a:pPr marL="0" lvl="0" indent="457200" algn="just" rtl="0">
              <a:spcBef>
                <a:spcPts val="0"/>
              </a:spcBef>
              <a:spcAft>
                <a:spcPts val="0"/>
              </a:spcAft>
              <a:buNone/>
            </a:pPr>
            <a:r>
              <a:rPr lang="id">
                <a:solidFill>
                  <a:schemeClr val="dk2"/>
                </a:solidFill>
              </a:rPr>
              <a:t>Pemberontakan ini didasari keinginan pertinggi partai seperti Alimin &amp; Musso yang menyerukan revolusi untuk menggulingkan pemerintahan koloni.</a:t>
            </a:r>
            <a:endParaRPr>
              <a:solidFill>
                <a:schemeClr val="dk2"/>
              </a:solidFill>
            </a:endParaRPr>
          </a:p>
          <a:p>
            <a:pPr marL="0" lvl="0" indent="0" algn="just" rtl="0">
              <a:spcBef>
                <a:spcPts val="1200"/>
              </a:spcBef>
              <a:spcAft>
                <a:spcPts val="0"/>
              </a:spcAft>
              <a:buNone/>
            </a:pPr>
            <a:r>
              <a:rPr lang="id">
                <a:solidFill>
                  <a:schemeClr val="dk2"/>
                </a:solidFill>
              </a:rPr>
              <a:t>	Kejadian ini terjadi  pada November 1926. PKI memimpin pemberontakan melawan pemerintahan kolonial di Banten dan Silungkang (Sumatera Barat) .  Pemberontakan ini akhirnya dihancurkan dengan brutal oleh penguasa kolonial. Ribuan orang dibunuh dan sekitar 13.000 orang ditahan, 4.500 dipenjara dan para kadernya diasingkan atau dikirim ke sebuah kamp tahanan. Pada tahun 1927 PKI dinyatakan terlarang oleh pemerintahan Belanda.</a:t>
            </a:r>
            <a:endParaRPr>
              <a:solidFill>
                <a:schemeClr val="dk2"/>
              </a:solidFill>
            </a:endParaRPr>
          </a:p>
          <a:p>
            <a:pPr marL="0" lvl="0" indent="0" algn="just" rtl="0">
              <a:spcBef>
                <a:spcPts val="1200"/>
              </a:spcBef>
              <a:spcAft>
                <a:spcPts val="1200"/>
              </a:spcAft>
              <a:buNone/>
            </a:pPr>
            <a:r>
              <a:rPr lang="id">
                <a:solidFill>
                  <a:schemeClr val="dk2"/>
                </a:solidFill>
              </a:rPr>
              <a:t>	Rencana pemberontakan ini ditolak tegas oleh Tan Malaka, karena menurut Tan Malaka basis kaum proletar di Indonesia adalah rakyat petani bukan buruh seperti di Uni Soviet.</a:t>
            </a:r>
            <a:endParaRPr>
              <a:solidFill>
                <a:schemeClr val="dk2"/>
              </a:solidFill>
            </a:endParaRPr>
          </a:p>
        </p:txBody>
      </p:sp>
      <p:grpSp>
        <p:nvGrpSpPr>
          <p:cNvPr id="2" name="Group 1">
            <a:extLst>
              <a:ext uri="{FF2B5EF4-FFF2-40B4-BE49-F238E27FC236}">
                <a16:creationId xmlns:a16="http://schemas.microsoft.com/office/drawing/2014/main" id="{81EE3CD6-88E7-413A-94CE-4869DA41A3F8}"/>
              </a:ext>
            </a:extLst>
          </p:cNvPr>
          <p:cNvGrpSpPr/>
          <p:nvPr/>
        </p:nvGrpSpPr>
        <p:grpSpPr>
          <a:xfrm>
            <a:off x="7024286" y="330304"/>
            <a:ext cx="2157125" cy="1369747"/>
            <a:chOff x="7024286" y="330304"/>
            <a:chExt cx="2157125" cy="1369747"/>
          </a:xfrm>
        </p:grpSpPr>
        <p:pic>
          <p:nvPicPr>
            <p:cNvPr id="124" name="Google Shape;124;p16"/>
            <p:cNvPicPr preferRelativeResize="0"/>
            <p:nvPr/>
          </p:nvPicPr>
          <p:blipFill>
            <a:blip r:embed="rId3">
              <a:alphaModFix/>
            </a:blip>
            <a:stretch>
              <a:fillRect/>
            </a:stretch>
          </p:blipFill>
          <p:spPr>
            <a:xfrm rot="615177">
              <a:off x="7189745" y="351595"/>
              <a:ext cx="1849014" cy="1348456"/>
            </a:xfrm>
            <a:prstGeom prst="rect">
              <a:avLst/>
            </a:prstGeom>
            <a:noFill/>
            <a:ln>
              <a:noFill/>
            </a:ln>
            <a:effectLst>
              <a:outerShdw blurRad="214313" dist="85725" dir="5400000" algn="bl" rotWithShape="0">
                <a:srgbClr val="000000">
                  <a:alpha val="50000"/>
                </a:srgbClr>
              </a:outerShdw>
            </a:effectLst>
          </p:spPr>
        </p:pic>
        <p:pic>
          <p:nvPicPr>
            <p:cNvPr id="125" name="Google Shape;125;p16"/>
            <p:cNvPicPr preferRelativeResize="0"/>
            <p:nvPr/>
          </p:nvPicPr>
          <p:blipFill>
            <a:blip r:embed="rId4">
              <a:alphaModFix/>
            </a:blip>
            <a:stretch>
              <a:fillRect/>
            </a:stretch>
          </p:blipFill>
          <p:spPr>
            <a:xfrm rot="582411">
              <a:off x="7188191" y="330304"/>
              <a:ext cx="1856045" cy="1367993"/>
            </a:xfrm>
            <a:prstGeom prst="rect">
              <a:avLst/>
            </a:prstGeom>
            <a:noFill/>
            <a:ln>
              <a:noFill/>
            </a:ln>
          </p:spPr>
        </p:pic>
        <p:sp>
          <p:nvSpPr>
            <p:cNvPr id="126" name="Google Shape;126;p16"/>
            <p:cNvSpPr/>
            <p:nvPr/>
          </p:nvSpPr>
          <p:spPr>
            <a:xfrm rot="9002480">
              <a:off x="7024286" y="1322165"/>
              <a:ext cx="99725" cy="32027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6"/>
            <p:cNvSpPr/>
            <p:nvPr/>
          </p:nvSpPr>
          <p:spPr>
            <a:xfrm rot="9002480">
              <a:off x="9081686" y="362340"/>
              <a:ext cx="99725" cy="32027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128;p16"/>
          <p:cNvSpPr/>
          <p:nvPr/>
        </p:nvSpPr>
        <p:spPr>
          <a:xfrm rot="-7843926">
            <a:off x="8844388" y="1692273"/>
            <a:ext cx="99767" cy="320385"/>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6"/>
          <p:cNvSpPr/>
          <p:nvPr/>
        </p:nvSpPr>
        <p:spPr>
          <a:xfrm rot="-7601870">
            <a:off x="7264816" y="62937"/>
            <a:ext cx="99900" cy="320281"/>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6"/>
          <p:cNvSpPr txBox="1"/>
          <p:nvPr/>
        </p:nvSpPr>
        <p:spPr>
          <a:xfrm>
            <a:off x="894100" y="1741650"/>
            <a:ext cx="542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grpSp>
        <p:nvGrpSpPr>
          <p:cNvPr id="12" name="Group 11">
            <a:extLst>
              <a:ext uri="{FF2B5EF4-FFF2-40B4-BE49-F238E27FC236}">
                <a16:creationId xmlns:a16="http://schemas.microsoft.com/office/drawing/2014/main" id="{09F98D73-6228-4712-8E8A-157E17DCC991}"/>
              </a:ext>
            </a:extLst>
          </p:cNvPr>
          <p:cNvGrpSpPr/>
          <p:nvPr/>
        </p:nvGrpSpPr>
        <p:grpSpPr>
          <a:xfrm rot="13718955">
            <a:off x="2458035" y="-2347297"/>
            <a:ext cx="2113965" cy="1348456"/>
            <a:chOff x="7039684" y="351595"/>
            <a:chExt cx="2113965" cy="1348456"/>
          </a:xfrm>
        </p:grpSpPr>
        <p:pic>
          <p:nvPicPr>
            <p:cNvPr id="13" name="Google Shape;137;p17">
              <a:extLst>
                <a:ext uri="{FF2B5EF4-FFF2-40B4-BE49-F238E27FC236}">
                  <a16:creationId xmlns:a16="http://schemas.microsoft.com/office/drawing/2014/main" id="{313D6612-FEF3-4EAA-9005-FB7C4CA60C3E}"/>
                </a:ext>
              </a:extLst>
            </p:cNvPr>
            <p:cNvPicPr preferRelativeResize="0"/>
            <p:nvPr/>
          </p:nvPicPr>
          <p:blipFill>
            <a:blip r:embed="rId3">
              <a:alphaModFix/>
            </a:blip>
            <a:stretch>
              <a:fillRect/>
            </a:stretch>
          </p:blipFill>
          <p:spPr>
            <a:xfrm rot="615177">
              <a:off x="7189745" y="351595"/>
              <a:ext cx="1849014" cy="1348456"/>
            </a:xfrm>
            <a:prstGeom prst="rect">
              <a:avLst/>
            </a:prstGeom>
            <a:noFill/>
            <a:ln>
              <a:noFill/>
            </a:ln>
            <a:effectLst>
              <a:outerShdw blurRad="214313" dist="85725" dir="5400000" algn="bl" rotWithShape="0">
                <a:srgbClr val="000000">
                  <a:alpha val="50000"/>
                </a:srgbClr>
              </a:outerShdw>
            </a:effectLst>
          </p:spPr>
        </p:pic>
        <p:sp>
          <p:nvSpPr>
            <p:cNvPr id="14" name="Google Shape;139;p17">
              <a:extLst>
                <a:ext uri="{FF2B5EF4-FFF2-40B4-BE49-F238E27FC236}">
                  <a16:creationId xmlns:a16="http://schemas.microsoft.com/office/drawing/2014/main" id="{F31AAC38-97C0-4237-B75E-4B33351FDDD2}"/>
                </a:ext>
              </a:extLst>
            </p:cNvPr>
            <p:cNvSpPr/>
            <p:nvPr/>
          </p:nvSpPr>
          <p:spPr>
            <a:xfrm rot="8933319">
              <a:off x="7039684" y="1321305"/>
              <a:ext cx="99864" cy="32048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0;p17">
              <a:extLst>
                <a:ext uri="{FF2B5EF4-FFF2-40B4-BE49-F238E27FC236}">
                  <a16:creationId xmlns:a16="http://schemas.microsoft.com/office/drawing/2014/main" id="{A655FF18-05EC-484B-BA5E-A2B9F1A1D021}"/>
                </a:ext>
              </a:extLst>
            </p:cNvPr>
            <p:cNvSpPr/>
            <p:nvPr/>
          </p:nvSpPr>
          <p:spPr>
            <a:xfrm rot="8867607">
              <a:off x="9054019" y="371594"/>
              <a:ext cx="99630" cy="32045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7"/>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d"/>
              <a:t>Pemberontakan Madiun </a:t>
            </a:r>
            <a:endParaRPr/>
          </a:p>
        </p:txBody>
      </p:sp>
      <p:sp>
        <p:nvSpPr>
          <p:cNvPr id="136" name="Google Shape;136;p17"/>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fontScale="92500"/>
          </a:bodyPr>
          <a:lstStyle/>
          <a:p>
            <a:pPr marL="0" lvl="0" indent="0" algn="just" rtl="0">
              <a:spcBef>
                <a:spcPts val="0"/>
              </a:spcBef>
              <a:spcAft>
                <a:spcPts val="0"/>
              </a:spcAft>
              <a:buNone/>
            </a:pPr>
            <a:r>
              <a:rPr lang="id"/>
              <a:t>	</a:t>
            </a:r>
            <a:r>
              <a:rPr lang="id">
                <a:solidFill>
                  <a:schemeClr val="dk2"/>
                </a:solidFill>
              </a:rPr>
              <a:t>Terjadinya pemberontakan PKI Madiun diawali dengan jatuhnya Kabinet Amir Syarifuddin, karena tidak lagi mendapat dukungan setelah kesepakatan Perjanjian Renville. Amir berserta kelompok komunisnya tidak setuju dengan pergantian kabinet tersebut, sehingga Amir dan komplotannya berusaha menggulingkan mereka. Gerakan ini dibantu oleh Musso, pemimpin PKI yang pernah belajar ke Uni Soviet.</a:t>
            </a:r>
            <a:endParaRPr>
              <a:solidFill>
                <a:schemeClr val="dk2"/>
              </a:solidFill>
            </a:endParaRPr>
          </a:p>
          <a:p>
            <a:pPr marL="0" lvl="0" indent="0" algn="just" rtl="0">
              <a:spcBef>
                <a:spcPts val="1200"/>
              </a:spcBef>
              <a:spcAft>
                <a:spcPts val="1200"/>
              </a:spcAft>
              <a:buNone/>
            </a:pPr>
            <a:r>
              <a:rPr lang="id">
                <a:solidFill>
                  <a:schemeClr val="dk2"/>
                </a:solidFill>
              </a:rPr>
              <a:t>	Musso berserta Amir dan kelompoknya berusaha untuk menguasai daerah-daerah strategis di Jawa Tengah, seperti Solo, Madiun, Kediri, dan lainnya. Rencana awal yang dilakukan adalah melakukan penculikan dan pembunuhan para tokoh di kota Surakarta, serta mengadu domba TNI setempat.</a:t>
            </a:r>
            <a:endParaRPr>
              <a:solidFill>
                <a:schemeClr val="dk2"/>
              </a:solidFill>
            </a:endParaRPr>
          </a:p>
        </p:txBody>
      </p:sp>
      <p:sp>
        <p:nvSpPr>
          <p:cNvPr id="138" name="Google Shape;138;p17"/>
          <p:cNvSpPr/>
          <p:nvPr/>
        </p:nvSpPr>
        <p:spPr>
          <a:xfrm rot="3685848">
            <a:off x="7277080" y="49442"/>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AFFA86E1-49F7-45A2-95CD-0F7A239B98C1}"/>
              </a:ext>
            </a:extLst>
          </p:cNvPr>
          <p:cNvGrpSpPr/>
          <p:nvPr/>
        </p:nvGrpSpPr>
        <p:grpSpPr>
          <a:xfrm>
            <a:off x="7039684" y="351595"/>
            <a:ext cx="2113965" cy="1348456"/>
            <a:chOff x="7039684" y="351595"/>
            <a:chExt cx="2113965" cy="1348456"/>
          </a:xfrm>
        </p:grpSpPr>
        <p:pic>
          <p:nvPicPr>
            <p:cNvPr id="137" name="Google Shape;137;p17"/>
            <p:cNvPicPr preferRelativeResize="0"/>
            <p:nvPr/>
          </p:nvPicPr>
          <p:blipFill>
            <a:blip r:embed="rId3">
              <a:alphaModFix/>
            </a:blip>
            <a:stretch>
              <a:fillRect/>
            </a:stretch>
          </p:blipFill>
          <p:spPr>
            <a:xfrm rot="615177">
              <a:off x="7189745" y="351595"/>
              <a:ext cx="1849014" cy="1348456"/>
            </a:xfrm>
            <a:prstGeom prst="rect">
              <a:avLst/>
            </a:prstGeom>
            <a:noFill/>
            <a:ln>
              <a:noFill/>
            </a:ln>
            <a:effectLst>
              <a:outerShdw blurRad="214313" dist="85725" dir="5400000" algn="bl" rotWithShape="0">
                <a:srgbClr val="000000">
                  <a:alpha val="50000"/>
                </a:srgbClr>
              </a:outerShdw>
            </a:effectLst>
          </p:spPr>
        </p:pic>
        <p:sp>
          <p:nvSpPr>
            <p:cNvPr id="139" name="Google Shape;139;p17"/>
            <p:cNvSpPr/>
            <p:nvPr/>
          </p:nvSpPr>
          <p:spPr>
            <a:xfrm rot="8933319">
              <a:off x="7039684" y="1321305"/>
              <a:ext cx="99864" cy="32048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7"/>
            <p:cNvSpPr/>
            <p:nvPr/>
          </p:nvSpPr>
          <p:spPr>
            <a:xfrm rot="8867607">
              <a:off x="9054019" y="371594"/>
              <a:ext cx="99630" cy="320450"/>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17"/>
          <p:cNvSpPr/>
          <p:nvPr/>
        </p:nvSpPr>
        <p:spPr>
          <a:xfrm rot="3685848">
            <a:off x="8825330" y="1666967"/>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Google Shape;148;p18">
            <a:extLst>
              <a:ext uri="{FF2B5EF4-FFF2-40B4-BE49-F238E27FC236}">
                <a16:creationId xmlns:a16="http://schemas.microsoft.com/office/drawing/2014/main" id="{805EC63C-BAF8-409E-9EAF-2B1D2B18E10F}"/>
              </a:ext>
            </a:extLst>
          </p:cNvPr>
          <p:cNvPicPr preferRelativeResize="0"/>
          <p:nvPr/>
        </p:nvPicPr>
        <p:blipFill>
          <a:blip r:embed="rId4">
            <a:alphaModFix/>
          </a:blip>
          <a:stretch>
            <a:fillRect/>
          </a:stretch>
        </p:blipFill>
        <p:spPr>
          <a:xfrm>
            <a:off x="-2969085" y="856683"/>
            <a:ext cx="893200" cy="1090932"/>
          </a:xfrm>
          <a:prstGeom prst="rect">
            <a:avLst/>
          </a:prstGeom>
          <a:noFill/>
          <a:ln w="38100" cap="flat" cmpd="sng">
            <a:solidFill>
              <a:schemeClr val="lt2"/>
            </a:solidFill>
            <a:prstDash val="solid"/>
            <a:round/>
            <a:headEnd type="none" w="sm" len="sm"/>
            <a:tailEnd type="none" w="sm" len="sm"/>
          </a:ln>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8"/>
          <p:cNvSpPr txBox="1">
            <a:spLocks noGrp="1"/>
          </p:cNvSpPr>
          <p:nvPr>
            <p:ph type="title"/>
          </p:nvPr>
        </p:nvSpPr>
        <p:spPr>
          <a:xfrm>
            <a:off x="494775" y="1190250"/>
            <a:ext cx="5103900" cy="1381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d"/>
              <a:t>Akhir PKI (G30S-PKI) </a:t>
            </a:r>
            <a:endParaRPr/>
          </a:p>
        </p:txBody>
      </p:sp>
      <p:sp>
        <p:nvSpPr>
          <p:cNvPr id="147" name="Google Shape;147;p18"/>
          <p:cNvSpPr txBox="1">
            <a:spLocks noGrp="1"/>
          </p:cNvSpPr>
          <p:nvPr>
            <p:ph type="body" idx="1"/>
          </p:nvPr>
        </p:nvSpPr>
        <p:spPr>
          <a:xfrm>
            <a:off x="329575" y="1725600"/>
            <a:ext cx="4955400" cy="3417900"/>
          </a:xfrm>
          <a:prstGeom prst="rect">
            <a:avLst/>
          </a:prstGeom>
        </p:spPr>
        <p:txBody>
          <a:bodyPr spcFirstLastPara="1" wrap="square" lIns="91425" tIns="91425" rIns="91425" bIns="91425" anchor="t" anchorCtr="0">
            <a:normAutofit fontScale="92500"/>
          </a:bodyPr>
          <a:lstStyle/>
          <a:p>
            <a:pPr marL="0" lvl="0" indent="0" algn="just" rtl="0">
              <a:spcBef>
                <a:spcPts val="0"/>
              </a:spcBef>
              <a:spcAft>
                <a:spcPts val="0"/>
              </a:spcAft>
              <a:buNone/>
            </a:pPr>
            <a:r>
              <a:rPr lang="id"/>
              <a:t>	</a:t>
            </a:r>
            <a:r>
              <a:rPr lang="id">
                <a:solidFill>
                  <a:schemeClr val="dk2"/>
                </a:solidFill>
              </a:rPr>
              <a:t>Para pesaing PKI khawatir jika PKI akan memenangkan pemilu berikutnya. Oleh sebab itu, muncul gerakan-gerakan  untuk menentang PKI.  Gerakan tersebut dipelopori oleh Angkatan Darat. DN Aidit selaku pemimpin PKI meyakini Dewan Jenderal akan mengkudeta Soekarno. Maka Aidit dan sejumlah personel Tjakrabirawa menyusun rencana untuk menghadapkan jenderal Angkatan Darat yang diduga ingin mengkudeta Soekarno. </a:t>
            </a:r>
            <a:endParaRPr>
              <a:solidFill>
                <a:schemeClr val="dk2"/>
              </a:solidFill>
            </a:endParaRPr>
          </a:p>
          <a:p>
            <a:pPr marL="0" lvl="0" indent="0" algn="just" rtl="0">
              <a:spcBef>
                <a:spcPts val="1200"/>
              </a:spcBef>
              <a:spcAft>
                <a:spcPts val="1200"/>
              </a:spcAft>
              <a:buNone/>
            </a:pPr>
            <a:r>
              <a:rPr lang="id">
                <a:solidFill>
                  <a:schemeClr val="dk2"/>
                </a:solidFill>
              </a:rPr>
              <a:t>Rencana tersebut gagal karena dalam pelaksanaannya pada tanggal 30 September, enam jenderal terbunuh. Soekarno tidak bersedia membubarkan PKI. Walaupun demikian, banyak yang meminta tanggung jawab. Setelah Soeharto mengambil alih kepemimpinan, ia membubarkan PKI dan menghabiskan 32 tahun kepemimpinannya untuk memusnahkan PKI serta semua yang berkaitan dengan PKI.</a:t>
            </a:r>
            <a:endParaRPr>
              <a:solidFill>
                <a:schemeClr val="dk2"/>
              </a:solidFill>
            </a:endParaRPr>
          </a:p>
        </p:txBody>
      </p:sp>
      <p:pic>
        <p:nvPicPr>
          <p:cNvPr id="148" name="Google Shape;148;p18"/>
          <p:cNvPicPr preferRelativeResize="0"/>
          <p:nvPr/>
        </p:nvPicPr>
        <p:blipFill>
          <a:blip r:embed="rId3">
            <a:alphaModFix/>
          </a:blip>
          <a:stretch>
            <a:fillRect/>
          </a:stretch>
        </p:blipFill>
        <p:spPr>
          <a:xfrm>
            <a:off x="5922125" y="1359050"/>
            <a:ext cx="2495550" cy="3048000"/>
          </a:xfrm>
          <a:prstGeom prst="rect">
            <a:avLst/>
          </a:prstGeom>
          <a:noFill/>
          <a:ln w="38100" cap="flat" cmpd="sng">
            <a:solidFill>
              <a:schemeClr val="lt2"/>
            </a:solidFill>
            <a:prstDash val="solid"/>
            <a:round/>
            <a:headEnd type="none" w="sm" len="sm"/>
            <a:tailEnd type="none" w="sm" len="sm"/>
          </a:ln>
        </p:spPr>
      </p:pic>
      <p:grpSp>
        <p:nvGrpSpPr>
          <p:cNvPr id="5" name="Group 4">
            <a:extLst>
              <a:ext uri="{FF2B5EF4-FFF2-40B4-BE49-F238E27FC236}">
                <a16:creationId xmlns:a16="http://schemas.microsoft.com/office/drawing/2014/main" id="{A4A3F00B-CA69-4AB9-926A-5535EBFC8D4D}"/>
              </a:ext>
            </a:extLst>
          </p:cNvPr>
          <p:cNvGrpSpPr/>
          <p:nvPr/>
        </p:nvGrpSpPr>
        <p:grpSpPr>
          <a:xfrm rot="6292274">
            <a:off x="-2433927" y="5143500"/>
            <a:ext cx="905378" cy="572654"/>
            <a:chOff x="295625" y="2009675"/>
            <a:chExt cx="3742336" cy="2367039"/>
          </a:xfrm>
        </p:grpSpPr>
        <p:pic>
          <p:nvPicPr>
            <p:cNvPr id="6" name="Google Shape;155;p19">
              <a:extLst>
                <a:ext uri="{FF2B5EF4-FFF2-40B4-BE49-F238E27FC236}">
                  <a16:creationId xmlns:a16="http://schemas.microsoft.com/office/drawing/2014/main" id="{E5724BC1-24C4-485C-BFA7-04E98FAB44A3}"/>
                </a:ext>
              </a:extLst>
            </p:cNvPr>
            <p:cNvPicPr preferRelativeResize="0"/>
            <p:nvPr/>
          </p:nvPicPr>
          <p:blipFill rotWithShape="1">
            <a:blip r:embed="rId4">
              <a:alphaModFix/>
            </a:blip>
            <a:srcRect t="-6350" b="6350"/>
            <a:stretch/>
          </p:blipFill>
          <p:spPr>
            <a:xfrm>
              <a:off x="596150" y="2009675"/>
              <a:ext cx="3168149" cy="2367039"/>
            </a:xfrm>
            <a:prstGeom prst="rect">
              <a:avLst/>
            </a:prstGeom>
            <a:noFill/>
            <a:ln>
              <a:noFill/>
            </a:ln>
            <a:effectLst>
              <a:outerShdw blurRad="57150" dist="19050" dir="5400000" algn="bl" rotWithShape="0">
                <a:srgbClr val="000000">
                  <a:alpha val="50000"/>
                </a:srgbClr>
              </a:outerShdw>
            </a:effectLst>
          </p:spPr>
        </p:pic>
        <p:sp>
          <p:nvSpPr>
            <p:cNvPr id="7" name="Google Shape;156;p19">
              <a:extLst>
                <a:ext uri="{FF2B5EF4-FFF2-40B4-BE49-F238E27FC236}">
                  <a16:creationId xmlns:a16="http://schemas.microsoft.com/office/drawing/2014/main" id="{E92D672C-34BC-4FFB-8A63-6482D23BA37F}"/>
                </a:ext>
              </a:extLst>
            </p:cNvPr>
            <p:cNvSpPr/>
            <p:nvPr/>
          </p:nvSpPr>
          <p:spPr>
            <a:xfrm rot="2904584">
              <a:off x="3584520" y="3864144"/>
              <a:ext cx="131968" cy="774915"/>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57;p19">
              <a:extLst>
                <a:ext uri="{FF2B5EF4-FFF2-40B4-BE49-F238E27FC236}">
                  <a16:creationId xmlns:a16="http://schemas.microsoft.com/office/drawing/2014/main" id="{5F5C5998-54AA-4EB5-9417-E8FA26DE3C72}"/>
                </a:ext>
              </a:extLst>
            </p:cNvPr>
            <p:cNvSpPr/>
            <p:nvPr/>
          </p:nvSpPr>
          <p:spPr>
            <a:xfrm rot="3578297">
              <a:off x="667570" y="1872247"/>
              <a:ext cx="117517" cy="861407"/>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id"/>
              <a:t>PRRI - Permesta</a:t>
            </a:r>
            <a:endParaRPr/>
          </a:p>
        </p:txBody>
      </p:sp>
      <p:sp>
        <p:nvSpPr>
          <p:cNvPr id="154" name="Google Shape;154;p19"/>
          <p:cNvSpPr txBox="1">
            <a:spLocks noGrp="1"/>
          </p:cNvSpPr>
          <p:nvPr>
            <p:ph type="body" idx="2"/>
          </p:nvPr>
        </p:nvSpPr>
        <p:spPr>
          <a:xfrm>
            <a:off x="4742950" y="811600"/>
            <a:ext cx="4249800" cy="4281000"/>
          </a:xfrm>
          <a:prstGeom prst="rect">
            <a:avLst/>
          </a:prstGeom>
        </p:spPr>
        <p:txBody>
          <a:bodyPr spcFirstLastPara="1" wrap="square" lIns="91425" tIns="91425" rIns="91425" bIns="91425" anchor="t" anchorCtr="0">
            <a:normAutofit/>
          </a:bodyPr>
          <a:lstStyle/>
          <a:p>
            <a:pPr marL="0" lvl="0" indent="457200" algn="just" rtl="0">
              <a:spcBef>
                <a:spcPts val="0"/>
              </a:spcBef>
              <a:spcAft>
                <a:spcPts val="0"/>
              </a:spcAft>
              <a:buNone/>
            </a:pPr>
            <a:r>
              <a:rPr lang="id">
                <a:solidFill>
                  <a:srgbClr val="202124"/>
                </a:solidFill>
                <a:highlight>
                  <a:srgbClr val="FFFFFF"/>
                </a:highlight>
              </a:rPr>
              <a:t>Pemerintahan Revolusioner Republik Indonesia atau yang disebut PRRI adalah gerakan pertentangan antara pemerintah  yang dideklarasikan pada 15 Februari 1958. PRRI ini didirikaan daerah (sumatra) oleh Kolonel Ahmad Husein yang merupakan seorang pejuang kemerdekaan.</a:t>
            </a:r>
            <a:endParaRPr>
              <a:solidFill>
                <a:srgbClr val="202124"/>
              </a:solidFill>
              <a:highlight>
                <a:srgbClr val="FFFFFF"/>
              </a:highlight>
            </a:endParaRPr>
          </a:p>
          <a:p>
            <a:pPr marL="0" lvl="0" indent="457200" algn="just" rtl="0">
              <a:spcBef>
                <a:spcPts val="1200"/>
              </a:spcBef>
              <a:spcAft>
                <a:spcPts val="0"/>
              </a:spcAft>
              <a:buNone/>
            </a:pPr>
            <a:r>
              <a:rPr lang="id">
                <a:solidFill>
                  <a:srgbClr val="000000"/>
                </a:solidFill>
                <a:highlight>
                  <a:srgbClr val="FFFFFF"/>
                </a:highlight>
              </a:rPr>
              <a:t>Sementara itu Permesta adalah singkatan dari Perjuangan Semesta atau Perjuangan Rakyat Semesta. yang merupakan gerakan pemberontakan masyarakat Makassar (sulawesi) yang dipimpin, </a:t>
            </a:r>
            <a:r>
              <a:rPr lang="id">
                <a:solidFill>
                  <a:srgbClr val="202124"/>
                </a:solidFill>
                <a:highlight>
                  <a:srgbClr val="FFFFFF"/>
                </a:highlight>
              </a:rPr>
              <a:t>Kolonel Ventje Sumual, seorang perwira militer yang terlibat dalam Revolusi Nasional Indonesia.</a:t>
            </a:r>
            <a:r>
              <a:rPr lang="id" sz="1307">
                <a:solidFill>
                  <a:schemeClr val="dk2"/>
                </a:solidFill>
              </a:rPr>
              <a:t>2 Maret 1957 di Makassar, Sulawesi Selatan</a:t>
            </a:r>
            <a:r>
              <a:rPr lang="id">
                <a:solidFill>
                  <a:srgbClr val="202124"/>
                </a:solidFill>
                <a:highlight>
                  <a:srgbClr val="FFFFFF"/>
                </a:highlight>
              </a:rPr>
              <a:t>. H</a:t>
            </a:r>
            <a:r>
              <a:rPr lang="id" sz="1307">
                <a:solidFill>
                  <a:schemeClr val="dk2"/>
                </a:solidFill>
              </a:rPr>
              <a:t>ubungan antara PRRI dengan Permesta adalah keduanya memiliki tujuan yang sama.</a:t>
            </a:r>
            <a:endParaRPr sz="1207"/>
          </a:p>
          <a:p>
            <a:pPr marL="0" lvl="0" indent="0" algn="just" rtl="0">
              <a:spcBef>
                <a:spcPts val="1200"/>
              </a:spcBef>
              <a:spcAft>
                <a:spcPts val="0"/>
              </a:spcAft>
              <a:buNone/>
            </a:pPr>
            <a:endParaRPr>
              <a:solidFill>
                <a:srgbClr val="202124"/>
              </a:solidFill>
              <a:highlight>
                <a:srgbClr val="FFFFFF"/>
              </a:highlight>
            </a:endParaRPr>
          </a:p>
          <a:p>
            <a:pPr marL="0" lvl="0" indent="0" algn="l" rtl="0">
              <a:spcBef>
                <a:spcPts val="1200"/>
              </a:spcBef>
              <a:spcAft>
                <a:spcPts val="1200"/>
              </a:spcAft>
              <a:buNone/>
            </a:pPr>
            <a:endParaRPr sz="1200">
              <a:solidFill>
                <a:srgbClr val="202124"/>
              </a:solidFill>
              <a:highlight>
                <a:srgbClr val="FFFFFF"/>
              </a:highlight>
              <a:latin typeface="Arial"/>
              <a:ea typeface="Arial"/>
              <a:cs typeface="Arial"/>
              <a:sym typeface="Arial"/>
            </a:endParaRPr>
          </a:p>
        </p:txBody>
      </p:sp>
      <p:grpSp>
        <p:nvGrpSpPr>
          <p:cNvPr id="2" name="Group 1">
            <a:extLst>
              <a:ext uri="{FF2B5EF4-FFF2-40B4-BE49-F238E27FC236}">
                <a16:creationId xmlns:a16="http://schemas.microsoft.com/office/drawing/2014/main" id="{FBC77B42-4903-4C3A-A929-9A90F7113900}"/>
              </a:ext>
            </a:extLst>
          </p:cNvPr>
          <p:cNvGrpSpPr/>
          <p:nvPr/>
        </p:nvGrpSpPr>
        <p:grpSpPr>
          <a:xfrm>
            <a:off x="295625" y="2009675"/>
            <a:ext cx="3742336" cy="2367039"/>
            <a:chOff x="295625" y="2009675"/>
            <a:chExt cx="3742336" cy="2367039"/>
          </a:xfrm>
        </p:grpSpPr>
        <p:pic>
          <p:nvPicPr>
            <p:cNvPr id="155" name="Google Shape;155;p19"/>
            <p:cNvPicPr preferRelativeResize="0"/>
            <p:nvPr/>
          </p:nvPicPr>
          <p:blipFill rotWithShape="1">
            <a:blip r:embed="rId3">
              <a:alphaModFix/>
            </a:blip>
            <a:srcRect t="-6350" b="6350"/>
            <a:stretch/>
          </p:blipFill>
          <p:spPr>
            <a:xfrm>
              <a:off x="596150" y="2009675"/>
              <a:ext cx="3168149" cy="2367039"/>
            </a:xfrm>
            <a:prstGeom prst="rect">
              <a:avLst/>
            </a:prstGeom>
            <a:noFill/>
            <a:ln>
              <a:noFill/>
            </a:ln>
            <a:effectLst>
              <a:outerShdw blurRad="57150" dist="19050" dir="5400000" algn="bl" rotWithShape="0">
                <a:srgbClr val="000000">
                  <a:alpha val="50000"/>
                </a:srgbClr>
              </a:outerShdw>
            </a:effectLst>
          </p:spPr>
        </p:pic>
        <p:sp>
          <p:nvSpPr>
            <p:cNvPr id="156" name="Google Shape;156;p19"/>
            <p:cNvSpPr/>
            <p:nvPr/>
          </p:nvSpPr>
          <p:spPr>
            <a:xfrm rot="2904584">
              <a:off x="3584520" y="3864144"/>
              <a:ext cx="131968" cy="774915"/>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9"/>
            <p:cNvSpPr/>
            <p:nvPr/>
          </p:nvSpPr>
          <p:spPr>
            <a:xfrm rot="3578297">
              <a:off x="667570" y="1872247"/>
              <a:ext cx="117517" cy="861407"/>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1"/>
        <p:cNvGrpSpPr/>
        <p:nvPr/>
      </p:nvGrpSpPr>
      <p:grpSpPr>
        <a:xfrm>
          <a:off x="0" y="0"/>
          <a:ext cx="0" cy="0"/>
          <a:chOff x="0" y="0"/>
          <a:chExt cx="0" cy="0"/>
        </a:xfrm>
      </p:grpSpPr>
      <p:sp>
        <p:nvSpPr>
          <p:cNvPr id="162" name="Google Shape;162;p20"/>
          <p:cNvSpPr txBox="1">
            <a:spLocks noGrp="1"/>
          </p:cNvSpPr>
          <p:nvPr>
            <p:ph type="title"/>
          </p:nvPr>
        </p:nvSpPr>
        <p:spPr>
          <a:xfrm>
            <a:off x="635375" y="1323850"/>
            <a:ext cx="7688700" cy="5352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id" sz="2300">
                <a:solidFill>
                  <a:srgbClr val="202124"/>
                </a:solidFill>
              </a:rPr>
              <a:t>Latar Belakang</a:t>
            </a:r>
            <a:endParaRPr sz="2300">
              <a:solidFill>
                <a:srgbClr val="202124"/>
              </a:solidFill>
            </a:endParaRPr>
          </a:p>
        </p:txBody>
      </p:sp>
      <p:sp>
        <p:nvSpPr>
          <p:cNvPr id="163" name="Google Shape;163;p20"/>
          <p:cNvSpPr txBox="1">
            <a:spLocks noGrp="1"/>
          </p:cNvSpPr>
          <p:nvPr>
            <p:ph type="body" idx="1"/>
          </p:nvPr>
        </p:nvSpPr>
        <p:spPr>
          <a:xfrm>
            <a:off x="721600" y="1946050"/>
            <a:ext cx="8045700" cy="2571300"/>
          </a:xfrm>
          <a:prstGeom prst="rect">
            <a:avLst/>
          </a:prstGeom>
        </p:spPr>
        <p:txBody>
          <a:bodyPr spcFirstLastPara="1" wrap="square" lIns="91425" tIns="91425" rIns="91425" bIns="91425" anchor="t" anchorCtr="0">
            <a:noAutofit/>
          </a:bodyPr>
          <a:lstStyle/>
          <a:p>
            <a:pPr marL="0" lvl="0" indent="457200" algn="just" rtl="0">
              <a:lnSpc>
                <a:spcPct val="105000"/>
              </a:lnSpc>
              <a:spcBef>
                <a:spcPts val="0"/>
              </a:spcBef>
              <a:spcAft>
                <a:spcPts val="0"/>
              </a:spcAft>
              <a:buSzPts val="852"/>
              <a:buNone/>
            </a:pPr>
            <a:r>
              <a:rPr lang="id" sz="1307">
                <a:solidFill>
                  <a:schemeClr val="dk2"/>
                </a:solidFill>
              </a:rPr>
              <a:t>Latar belakang pemberontakan PRRI/Permesta adalah rasa ketidakpuasan dari angkatan militer di daerah terhadap pusat, terutama muncul dari Sumatera dan Sulawesi. </a:t>
            </a:r>
            <a:endParaRPr sz="1200">
              <a:solidFill>
                <a:srgbClr val="202124"/>
              </a:solidFill>
              <a:highlight>
                <a:srgbClr val="FFFFFF"/>
              </a:highlight>
              <a:latin typeface="Arial"/>
              <a:ea typeface="Arial"/>
              <a:cs typeface="Arial"/>
              <a:sym typeface="Arial"/>
            </a:endParaRPr>
          </a:p>
          <a:p>
            <a:pPr marL="0" lvl="0" indent="457200" algn="just" rtl="0">
              <a:lnSpc>
                <a:spcPct val="105000"/>
              </a:lnSpc>
              <a:spcBef>
                <a:spcPts val="1200"/>
              </a:spcBef>
              <a:spcAft>
                <a:spcPts val="0"/>
              </a:spcAft>
              <a:buSzPts val="852"/>
              <a:buNone/>
            </a:pPr>
            <a:r>
              <a:rPr lang="id" sz="1307">
                <a:solidFill>
                  <a:schemeClr val="dk2"/>
                </a:solidFill>
              </a:rPr>
              <a:t>Pada saat itu situasi kian pelik karena beberapa tokoh militer di daerah-daerah tersebut mulai menunjukkan ketidakpatuhan kepada pimpinan pusat. Bahkan, urusan ini semakin serius ketika tuntutan-tuntutan otonomi daerah mulai diajukan. Pemerintah pusat dianggap tidak adil kepada warga sipil dan militer soal pemerataan dana pembangunan. Hal tersebut menyebabkan terbentuknya beberapa dewan perjuangan daerah pada kurun waktu Desember 1956 hingga Februari 1957. </a:t>
            </a:r>
            <a:endParaRPr sz="1307">
              <a:solidFill>
                <a:schemeClr val="dk2"/>
              </a:solidFill>
            </a:endParaRPr>
          </a:p>
          <a:p>
            <a:pPr marL="0" lvl="0" indent="457200" algn="just" rtl="0">
              <a:lnSpc>
                <a:spcPct val="105000"/>
              </a:lnSpc>
              <a:spcBef>
                <a:spcPts val="1200"/>
              </a:spcBef>
              <a:spcAft>
                <a:spcPts val="0"/>
              </a:spcAft>
              <a:buSzPts val="852"/>
              <a:buNone/>
            </a:pPr>
            <a:r>
              <a:rPr lang="id">
                <a:solidFill>
                  <a:srgbClr val="202124"/>
                </a:solidFill>
                <a:highlight>
                  <a:srgbClr val="FFFFFF"/>
                </a:highlight>
              </a:rPr>
              <a:t>Kedekatan pemerintah dengan PKI membuat Amerika dan negara non-komunis lainnya memberikan bantuan senjata dan pasukan militer untuk mendukung gerakan </a:t>
            </a:r>
            <a:r>
              <a:rPr lang="id" b="1">
                <a:solidFill>
                  <a:srgbClr val="202124"/>
                </a:solidFill>
                <a:highlight>
                  <a:srgbClr val="FFFFFF"/>
                </a:highlight>
              </a:rPr>
              <a:t>PRRI</a:t>
            </a:r>
            <a:r>
              <a:rPr lang="id">
                <a:solidFill>
                  <a:srgbClr val="202124"/>
                </a:solidFill>
                <a:highlight>
                  <a:srgbClr val="FFFFFF"/>
                </a:highlight>
              </a:rPr>
              <a:t>/Permesta. Dengan tujuan utama membendung pengaruh komunisme di Indonesia.</a:t>
            </a:r>
            <a:endParaRPr>
              <a:solidFill>
                <a:schemeClr val="dk2"/>
              </a:solidFill>
            </a:endParaRPr>
          </a:p>
          <a:p>
            <a:pPr marL="0" lvl="0" indent="457200" algn="just" rtl="0">
              <a:lnSpc>
                <a:spcPct val="105000"/>
              </a:lnSpc>
              <a:spcBef>
                <a:spcPts val="1200"/>
              </a:spcBef>
              <a:spcAft>
                <a:spcPts val="0"/>
              </a:spcAft>
              <a:buSzPts val="852"/>
              <a:buNone/>
            </a:pPr>
            <a:endParaRPr sz="1307">
              <a:solidFill>
                <a:schemeClr val="dk2"/>
              </a:solidFill>
            </a:endParaRPr>
          </a:p>
          <a:p>
            <a:pPr marL="0" lvl="0" indent="0" algn="l" rtl="0">
              <a:lnSpc>
                <a:spcPct val="105000"/>
              </a:lnSpc>
              <a:spcBef>
                <a:spcPts val="1200"/>
              </a:spcBef>
              <a:spcAft>
                <a:spcPts val="1200"/>
              </a:spcAft>
              <a:buSzPts val="852"/>
              <a:buNone/>
            </a:pPr>
            <a:endParaRPr sz="1207"/>
          </a:p>
        </p:txBody>
      </p:sp>
      <p:pic>
        <p:nvPicPr>
          <p:cNvPr id="164" name="Google Shape;164;p20"/>
          <p:cNvPicPr preferRelativeResize="0"/>
          <p:nvPr/>
        </p:nvPicPr>
        <p:blipFill>
          <a:blip r:embed="rId3">
            <a:alphaModFix/>
          </a:blip>
          <a:stretch>
            <a:fillRect/>
          </a:stretch>
        </p:blipFill>
        <p:spPr>
          <a:xfrm rot="544312">
            <a:off x="7200200" y="390050"/>
            <a:ext cx="1857350" cy="1243975"/>
          </a:xfrm>
          <a:prstGeom prst="rect">
            <a:avLst/>
          </a:prstGeom>
          <a:noFill/>
          <a:ln>
            <a:noFill/>
          </a:ln>
          <a:effectLst>
            <a:outerShdw blurRad="185738" dist="95250" dir="5400000" algn="bl" rotWithShape="0">
              <a:srgbClr val="000000">
                <a:alpha val="50000"/>
              </a:srgbClr>
            </a:outerShdw>
          </a:effectLst>
        </p:spPr>
      </p:pic>
      <p:sp>
        <p:nvSpPr>
          <p:cNvPr id="165" name="Google Shape;165;p20"/>
          <p:cNvSpPr/>
          <p:nvPr/>
        </p:nvSpPr>
        <p:spPr>
          <a:xfrm rot="-1964114">
            <a:off x="7087683" y="1264163"/>
            <a:ext cx="99860" cy="320471"/>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0"/>
          <p:cNvSpPr/>
          <p:nvPr/>
        </p:nvSpPr>
        <p:spPr>
          <a:xfrm rot="3579405">
            <a:off x="8880713" y="1574641"/>
            <a:ext cx="99767" cy="320442"/>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0"/>
          <p:cNvSpPr/>
          <p:nvPr/>
        </p:nvSpPr>
        <p:spPr>
          <a:xfrm rot="-1903896">
            <a:off x="9050444" y="417416"/>
            <a:ext cx="99821" cy="32045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0"/>
          <p:cNvSpPr/>
          <p:nvPr/>
        </p:nvSpPr>
        <p:spPr>
          <a:xfrm rot="3685848">
            <a:off x="7287480" y="134367"/>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1"/>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id"/>
              <a:t>Deklarasi PRRI/Permesta</a:t>
            </a:r>
            <a:endParaRPr/>
          </a:p>
        </p:txBody>
      </p:sp>
      <p:sp>
        <p:nvSpPr>
          <p:cNvPr id="174" name="Google Shape;174;p21"/>
          <p:cNvSpPr txBox="1">
            <a:spLocks noGrp="1"/>
          </p:cNvSpPr>
          <p:nvPr>
            <p:ph type="body" idx="1"/>
          </p:nvPr>
        </p:nvSpPr>
        <p:spPr>
          <a:xfrm>
            <a:off x="571500" y="2078875"/>
            <a:ext cx="3932100" cy="2261100"/>
          </a:xfrm>
          <a:prstGeom prst="rect">
            <a:avLst/>
          </a:prstGeom>
        </p:spPr>
        <p:txBody>
          <a:bodyPr spcFirstLastPara="1" wrap="square" lIns="91425" tIns="91425" rIns="91425" bIns="91425" anchor="t" anchorCtr="0">
            <a:noAutofit/>
          </a:bodyPr>
          <a:lstStyle/>
          <a:p>
            <a:pPr marL="0" lvl="0" indent="0" algn="just" rtl="0">
              <a:lnSpc>
                <a:spcPct val="105000"/>
              </a:lnSpc>
              <a:spcBef>
                <a:spcPts val="0"/>
              </a:spcBef>
              <a:spcAft>
                <a:spcPts val="0"/>
              </a:spcAft>
              <a:buSzPts val="523"/>
              <a:buNone/>
            </a:pPr>
            <a:r>
              <a:rPr lang="id" sz="1300">
                <a:solidFill>
                  <a:srgbClr val="000000"/>
                </a:solidFill>
                <a:highlight>
                  <a:srgbClr val="FFFFFF"/>
                </a:highlight>
              </a:rPr>
              <a:t>PRRI membentuk Dewan Perjuangan dan sekaligus tidak mengakui kabinet Djuanda, maka terbentuklah kabinet PRRI. Pada tanggal 9 Januari 1958 para tokoh militer dan sipil mengadakan pertemuan di Sungai Dareh, Sumatera Barat. Pertemuan tersebut menghasilkan sebuah pernyataan berupa “Piagam Jakarta” dengan isi berupa tuntutan agar Presiden Soekarno bersedia kembali kepada kedudukan yang konstitusional, serta menghapus segala akibat dan tindakan yang melanggar UUD 1945 dan membuktikan kesediaannya itu dengan kata dan perbuatan.</a:t>
            </a:r>
            <a:endParaRPr sz="1300">
              <a:solidFill>
                <a:srgbClr val="000000"/>
              </a:solidFill>
              <a:highlight>
                <a:srgbClr val="FFFFFF"/>
              </a:highlight>
            </a:endParaRPr>
          </a:p>
          <a:p>
            <a:pPr marL="0" lvl="0" indent="0" algn="just" rtl="0">
              <a:lnSpc>
                <a:spcPct val="105000"/>
              </a:lnSpc>
              <a:spcBef>
                <a:spcPts val="1200"/>
              </a:spcBef>
              <a:spcAft>
                <a:spcPts val="0"/>
              </a:spcAft>
              <a:buSzPts val="523"/>
              <a:buNone/>
            </a:pPr>
            <a:endParaRPr sz="1200">
              <a:solidFill>
                <a:srgbClr val="000000"/>
              </a:solidFill>
              <a:highlight>
                <a:srgbClr val="FFFFFF"/>
              </a:highlight>
              <a:latin typeface="Roboto"/>
              <a:ea typeface="Roboto"/>
              <a:cs typeface="Roboto"/>
              <a:sym typeface="Roboto"/>
            </a:endParaRPr>
          </a:p>
          <a:p>
            <a:pPr marL="0" lvl="0" indent="0" algn="just" rtl="0">
              <a:lnSpc>
                <a:spcPct val="105000"/>
              </a:lnSpc>
              <a:spcBef>
                <a:spcPts val="1200"/>
              </a:spcBef>
              <a:spcAft>
                <a:spcPts val="0"/>
              </a:spcAft>
              <a:buSzPts val="523"/>
              <a:buNone/>
            </a:pPr>
            <a:endParaRPr sz="1200">
              <a:solidFill>
                <a:srgbClr val="000000"/>
              </a:solidFill>
              <a:highlight>
                <a:srgbClr val="FFFFFF"/>
              </a:highlight>
              <a:latin typeface="Roboto"/>
              <a:ea typeface="Roboto"/>
              <a:cs typeface="Roboto"/>
              <a:sym typeface="Roboto"/>
            </a:endParaRPr>
          </a:p>
          <a:p>
            <a:pPr marL="0" lvl="0" indent="0" algn="l" rtl="0">
              <a:lnSpc>
                <a:spcPct val="105000"/>
              </a:lnSpc>
              <a:spcBef>
                <a:spcPts val="1200"/>
              </a:spcBef>
              <a:spcAft>
                <a:spcPts val="1200"/>
              </a:spcAft>
              <a:buSzPts val="523"/>
              <a:buNone/>
            </a:pPr>
            <a:endParaRPr sz="617"/>
          </a:p>
        </p:txBody>
      </p:sp>
      <p:sp>
        <p:nvSpPr>
          <p:cNvPr id="175" name="Google Shape;175;p21"/>
          <p:cNvSpPr txBox="1">
            <a:spLocks noGrp="1"/>
          </p:cNvSpPr>
          <p:nvPr>
            <p:ph type="body" idx="2"/>
          </p:nvPr>
        </p:nvSpPr>
        <p:spPr>
          <a:xfrm>
            <a:off x="4643600" y="2078875"/>
            <a:ext cx="3880200" cy="2261100"/>
          </a:xfrm>
          <a:prstGeom prst="rect">
            <a:avLst/>
          </a:prstGeom>
        </p:spPr>
        <p:txBody>
          <a:bodyPr spcFirstLastPara="1" wrap="square" lIns="91425" tIns="91425" rIns="91425" bIns="91425" anchor="t" anchorCtr="0">
            <a:noAutofit/>
          </a:bodyPr>
          <a:lstStyle/>
          <a:p>
            <a:pPr marL="0" lvl="0" indent="0" algn="just" rtl="0">
              <a:lnSpc>
                <a:spcPct val="105000"/>
              </a:lnSpc>
              <a:spcBef>
                <a:spcPts val="0"/>
              </a:spcBef>
              <a:spcAft>
                <a:spcPts val="1200"/>
              </a:spcAft>
              <a:buClr>
                <a:srgbClr val="000000"/>
              </a:buClr>
              <a:buSzPts val="523"/>
              <a:buFont typeface="Arial"/>
              <a:buNone/>
            </a:pPr>
            <a:r>
              <a:rPr lang="id">
                <a:solidFill>
                  <a:srgbClr val="000000"/>
                </a:solidFill>
                <a:highlight>
                  <a:srgbClr val="FFFFFF"/>
                </a:highlight>
              </a:rPr>
              <a:t>Selanjutnya Letnan Kolonel Ahmad Husein pada tanggal 15 Februari 1958 memproklamirkan berdirinya Pemerintah Revolusioner Republik Indonesia (PRRI) dengan perdana menteri Syafruddin Prawiranegara. Hal ini merupakan respon atas penolakan tuntutan yang diajukan oleh PRRI. Pada saat dimulainya pembangunan pemerintahan, PRRI mendapat dukungan dari PERMESTA dan rakyat setempat. Dengan bergabungnya PERMESTA dengan PRRI, gerakan kedua kelompok itu disebut PRRI/PERMESTA.</a:t>
            </a:r>
            <a:endParaRPr/>
          </a:p>
        </p:txBody>
      </p:sp>
      <p:pic>
        <p:nvPicPr>
          <p:cNvPr id="176" name="Google Shape;176;p21"/>
          <p:cNvPicPr preferRelativeResize="0"/>
          <p:nvPr/>
        </p:nvPicPr>
        <p:blipFill>
          <a:blip r:embed="rId3">
            <a:alphaModFix/>
          </a:blip>
          <a:stretch>
            <a:fillRect/>
          </a:stretch>
        </p:blipFill>
        <p:spPr>
          <a:xfrm rot="525624">
            <a:off x="7125150" y="455425"/>
            <a:ext cx="1911625" cy="1207526"/>
          </a:xfrm>
          <a:prstGeom prst="rect">
            <a:avLst/>
          </a:prstGeom>
          <a:noFill/>
          <a:ln>
            <a:noFill/>
          </a:ln>
        </p:spPr>
      </p:pic>
      <p:sp>
        <p:nvSpPr>
          <p:cNvPr id="177" name="Google Shape;177;p21"/>
          <p:cNvSpPr/>
          <p:nvPr/>
        </p:nvSpPr>
        <p:spPr>
          <a:xfrm rot="3685848">
            <a:off x="7159030" y="198267"/>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1"/>
          <p:cNvSpPr/>
          <p:nvPr/>
        </p:nvSpPr>
        <p:spPr>
          <a:xfrm rot="8356074">
            <a:off x="7024251" y="1312367"/>
            <a:ext cx="99767" cy="32035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1"/>
          <p:cNvSpPr/>
          <p:nvPr/>
        </p:nvSpPr>
        <p:spPr>
          <a:xfrm rot="8910312">
            <a:off x="9064192" y="481454"/>
            <a:ext cx="99919" cy="320493"/>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1"/>
          <p:cNvSpPr/>
          <p:nvPr/>
        </p:nvSpPr>
        <p:spPr>
          <a:xfrm rot="3685848">
            <a:off x="8835705" y="1656617"/>
            <a:ext cx="99745" cy="320448"/>
          </a:xfrm>
          <a:prstGeom prst="roundRect">
            <a:avLst>
              <a:gd name="adj" fmla="val 16667"/>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1067</Words>
  <Application>Microsoft Office PowerPoint</Application>
  <PresentationFormat>On-screen Show (16:9)</PresentationFormat>
  <Paragraphs>48</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Comic Sans MS</vt:lpstr>
      <vt:lpstr>Lato</vt:lpstr>
      <vt:lpstr>Arial</vt:lpstr>
      <vt:lpstr>Roboto</vt:lpstr>
      <vt:lpstr>Raleway</vt:lpstr>
      <vt:lpstr>Maven Pro</vt:lpstr>
      <vt:lpstr>Streamline</vt:lpstr>
      <vt:lpstr>Peristiwa PKI dan PRRI Permesta</vt:lpstr>
      <vt:lpstr>PKI</vt:lpstr>
      <vt:lpstr>Peristiwa pemberontakan PKI</vt:lpstr>
      <vt:lpstr>Pemberontakan Banten - Silungkang ( 1926)</vt:lpstr>
      <vt:lpstr>Pemberontakan Madiun </vt:lpstr>
      <vt:lpstr>Akhir PKI (G30S-PKI) </vt:lpstr>
      <vt:lpstr>PRRI - Permesta</vt:lpstr>
      <vt:lpstr>Latar Belakang</vt:lpstr>
      <vt:lpstr>Deklarasi PRRI/Permesta</vt:lpstr>
      <vt:lpstr>Akhir dari PRRI-Permesta</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Peristiwa PKI dan PRRI Permesta</dc:title>
  <cp:lastModifiedBy>nugraha adhitama</cp:lastModifiedBy>
  <cp:revision>1</cp:revision>
  <dcterms:modified xsi:type="dcterms:W3CDTF">2021-09-11T05:20:31Z</dcterms:modified>
</cp:coreProperties>
</file>